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45"/>
  </p:notesMasterIdLst>
  <p:sldIdLst>
    <p:sldId id="309" r:id="rId2"/>
    <p:sldId id="358" r:id="rId3"/>
    <p:sldId id="415" r:id="rId4"/>
    <p:sldId id="397" r:id="rId5"/>
    <p:sldId id="396" r:id="rId6"/>
    <p:sldId id="398" r:id="rId7"/>
    <p:sldId id="399" r:id="rId8"/>
    <p:sldId id="317" r:id="rId9"/>
    <p:sldId id="400" r:id="rId10"/>
    <p:sldId id="401" r:id="rId11"/>
    <p:sldId id="403" r:id="rId12"/>
    <p:sldId id="405" r:id="rId13"/>
    <p:sldId id="389" r:id="rId14"/>
    <p:sldId id="327" r:id="rId15"/>
    <p:sldId id="328" r:id="rId16"/>
    <p:sldId id="392" r:id="rId17"/>
    <p:sldId id="329" r:id="rId18"/>
    <p:sldId id="330" r:id="rId19"/>
    <p:sldId id="393" r:id="rId20"/>
    <p:sldId id="394" r:id="rId21"/>
    <p:sldId id="390" r:id="rId22"/>
    <p:sldId id="391" r:id="rId23"/>
    <p:sldId id="339" r:id="rId24"/>
    <p:sldId id="379" r:id="rId25"/>
    <p:sldId id="380" r:id="rId26"/>
    <p:sldId id="381" r:id="rId27"/>
    <p:sldId id="413" r:id="rId28"/>
    <p:sldId id="382" r:id="rId29"/>
    <p:sldId id="356" r:id="rId30"/>
    <p:sldId id="370" r:id="rId31"/>
    <p:sldId id="371" r:id="rId32"/>
    <p:sldId id="406" r:id="rId33"/>
    <p:sldId id="407" r:id="rId34"/>
    <p:sldId id="408" r:id="rId35"/>
    <p:sldId id="378" r:id="rId36"/>
    <p:sldId id="372" r:id="rId37"/>
    <p:sldId id="345" r:id="rId38"/>
    <p:sldId id="373" r:id="rId39"/>
    <p:sldId id="374" r:id="rId40"/>
    <p:sldId id="410" r:id="rId41"/>
    <p:sldId id="411" r:id="rId42"/>
    <p:sldId id="412" r:id="rId43"/>
    <p:sldId id="357"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80" autoAdjust="0"/>
  </p:normalViewPr>
  <p:slideViewPr>
    <p:cSldViewPr>
      <p:cViewPr>
        <p:scale>
          <a:sx n="66" d="100"/>
          <a:sy n="66" d="100"/>
        </p:scale>
        <p:origin x="-1272" y="18"/>
      </p:cViewPr>
      <p:guideLst>
        <p:guide orient="horz" pos="2160"/>
        <p:guide pos="2880"/>
      </p:guideLst>
    </p:cSldViewPr>
  </p:slideViewPr>
  <p:outlineViewPr>
    <p:cViewPr>
      <p:scale>
        <a:sx n="33" d="100"/>
        <a:sy n="33" d="100"/>
      </p:scale>
      <p:origin x="216" y="0"/>
    </p:cViewPr>
  </p:outlineViewPr>
  <p:notesTextViewPr>
    <p:cViewPr>
      <p:scale>
        <a:sx n="1" d="1"/>
        <a:sy n="1" d="1"/>
      </p:scale>
      <p:origin x="0" y="0"/>
    </p:cViewPr>
  </p:notesTextViewPr>
  <p:sorterViewPr>
    <p:cViewPr>
      <p:scale>
        <a:sx n="66" d="100"/>
        <a:sy n="66" d="100"/>
      </p:scale>
      <p:origin x="0" y="270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CE8C5-D762-41BC-BE25-BEF7DA40715B}" type="datetimeFigureOut">
              <a:rPr lang="en-US" smtClean="0"/>
              <a:pPr/>
              <a:t>17-Sep-23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3BB609-AB2D-4BB5-9E7C-3EDCF1DA0CE3}" type="slidenum">
              <a:rPr lang="en-US" smtClean="0"/>
              <a:pPr/>
              <a:t>‹#›</a:t>
            </a:fld>
            <a:endParaRPr lang="en-US"/>
          </a:p>
        </p:txBody>
      </p:sp>
    </p:spTree>
    <p:extLst>
      <p:ext uri="{BB962C8B-B14F-4D97-AF65-F5344CB8AC3E}">
        <p14:creationId xmlns:p14="http://schemas.microsoft.com/office/powerpoint/2010/main" xmlns="" val="429174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37A215C9-D61E-4707-A68F-6CBD41476481}"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endParaRPr lang="en-US" smtClean="0"/>
          </a:p>
        </p:txBody>
      </p:sp>
      <p:sp>
        <p:nvSpPr>
          <p:cNvPr id="100356" name="Slide Number Placeholder 3"/>
          <p:cNvSpPr>
            <a:spLocks noGrp="1"/>
          </p:cNvSpPr>
          <p:nvPr>
            <p:ph type="sldNum" sz="quarter" idx="5"/>
          </p:nvPr>
        </p:nvSpPr>
        <p:spPr>
          <a:noFill/>
        </p:spPr>
        <p:txBody>
          <a:bodyPr/>
          <a:lstStyle/>
          <a:p>
            <a:fld id="{8EE1BB52-41AA-4027-808F-3DCEA3BC737D}" type="slidenum">
              <a:rPr lang="en-US" smtClean="0">
                <a:solidFill>
                  <a:srgbClr val="000000"/>
                </a:solidFill>
                <a:latin typeface="Arial" pitchFamily="34" charset="0"/>
              </a:rPr>
              <a:pPr/>
              <a:t>8</a:t>
            </a:fld>
            <a:endParaRPr lang="en-US" smtClean="0">
              <a:solidFill>
                <a:srgbClr val="000000"/>
              </a:solidFill>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Interaction</a:t>
            </a:r>
            <a:r>
              <a:rPr lang="en-US" baseline="0" dirty="0" smtClean="0"/>
              <a:t>  between…</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p:spPr>
        <p:txBody>
          <a:bodyPr/>
          <a:lstStyle/>
          <a:p>
            <a:r>
              <a:rPr lang="en-US" smtClean="0">
                <a:latin typeface="Arial" pitchFamily="34" charset="0"/>
              </a:rPr>
              <a:t>Професорка др Снежана Симић</a:t>
            </a:r>
          </a:p>
        </p:txBody>
      </p:sp>
      <p:sp>
        <p:nvSpPr>
          <p:cNvPr id="102403" name="Rectangle 6"/>
          <p:cNvSpPr>
            <a:spLocks noGrp="1" noChangeArrowheads="1"/>
          </p:cNvSpPr>
          <p:nvPr>
            <p:ph type="ftr" sz="quarter" idx="4"/>
          </p:nvPr>
        </p:nvSpPr>
        <p:spPr>
          <a:noFill/>
        </p:spPr>
        <p:txBody>
          <a:bodyPr/>
          <a:lstStyle/>
          <a:p>
            <a:r>
              <a:rPr lang="en-US" smtClean="0">
                <a:latin typeface="Arial" pitchFamily="34" charset="0"/>
              </a:rPr>
              <a:t>Здравље - дефиниције, модели и одреднице</a:t>
            </a:r>
          </a:p>
        </p:txBody>
      </p:sp>
      <p:sp>
        <p:nvSpPr>
          <p:cNvPr id="102404" name="Rectangle 7"/>
          <p:cNvSpPr>
            <a:spLocks noGrp="1" noChangeArrowheads="1"/>
          </p:cNvSpPr>
          <p:nvPr>
            <p:ph type="sldNum" sz="quarter" idx="5"/>
          </p:nvPr>
        </p:nvSpPr>
        <p:spPr>
          <a:noFill/>
        </p:spPr>
        <p:txBody>
          <a:bodyPr/>
          <a:lstStyle/>
          <a:p>
            <a:fld id="{27A77702-75F5-4FAE-ABF2-C029BA4F924F}" type="slidenum">
              <a:rPr lang="en-US" smtClean="0">
                <a:latin typeface="Arial" pitchFamily="34" charset="0"/>
              </a:rPr>
              <a:pPr/>
              <a:t>14</a:t>
            </a:fld>
            <a:endParaRPr lang="en-US" smtClean="0">
              <a:latin typeface="Arial" pitchFamily="34" charset="0"/>
            </a:endParaRPr>
          </a:p>
        </p:txBody>
      </p:sp>
      <p:sp>
        <p:nvSpPr>
          <p:cNvPr id="102405" name="Rectangle 2"/>
          <p:cNvSpPr>
            <a:spLocks noGrp="1" noRot="1" noChangeAspect="1" noChangeArrowheads="1" noTextEdit="1"/>
          </p:cNvSpPr>
          <p:nvPr>
            <p:ph type="sldImg"/>
          </p:nvPr>
        </p:nvSpPr>
        <p:spPr>
          <a:ln/>
        </p:spPr>
      </p:sp>
      <p:sp>
        <p:nvSpPr>
          <p:cNvPr id="102406" name="Rectangle 3"/>
          <p:cNvSpPr>
            <a:spLocks noGrp="1" noChangeArrowheads="1"/>
          </p:cNvSpPr>
          <p:nvPr>
            <p:ph type="body" idx="1"/>
          </p:nvPr>
        </p:nvSpPr>
        <p:spPr>
          <a:noFill/>
          <a:ln/>
        </p:spPr>
        <p:txBody>
          <a:bodyPr/>
          <a:lstStyle/>
          <a:p>
            <a:pPr eaLnBrk="1" hangingPunct="1"/>
            <a:r>
              <a:rPr lang="sr-Cyrl-CS" smtClean="0"/>
              <a:t>У описивању здравља као стања перфекције, као уживања можда арханђела или Адама и Еве пре него што су били протерани из раја, дефиниција здравља у повељи СЗО је враћена на древну формулу недостижне целовитости тела, мисли и душе, реализованим у златним годинама али много пре кажњавањачовечанства (Сир Обреј Луис – </a:t>
            </a:r>
            <a:r>
              <a:rPr lang="sr-Latn-CS" smtClean="0"/>
              <a:t>Sir Aubrey Lewis)</a:t>
            </a:r>
            <a:r>
              <a:rPr lang="sr-Cyrl-CS" smtClean="0"/>
              <a:t>.</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smtClean="0"/>
          </a:p>
        </p:txBody>
      </p:sp>
      <p:sp>
        <p:nvSpPr>
          <p:cNvPr id="4" name="Slide Number Placeholder 3"/>
          <p:cNvSpPr>
            <a:spLocks noGrp="1"/>
          </p:cNvSpPr>
          <p:nvPr>
            <p:ph type="sldNum" sz="quarter" idx="5"/>
          </p:nvPr>
        </p:nvSpPr>
        <p:spPr/>
        <p:txBody>
          <a:bodyPr/>
          <a:lstStyle/>
          <a:p>
            <a:pPr>
              <a:defRPr/>
            </a:pPr>
            <a:fld id="{1BEA3341-584D-4E29-9BCF-53A947F7C424}" type="slidenum">
              <a:rPr lang="en-US" smtClean="0"/>
              <a:pPr>
                <a:defRPr/>
              </a:pPr>
              <a:t>23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Cyrl-RS" dirty="0" smtClean="0"/>
              <a:t>У литератури се као синоними могу наћи два термина:“околина“ и „средина“.</a:t>
            </a:r>
            <a:br>
              <a:rPr lang="sr-Cyrl-RS" dirty="0" smtClean="0"/>
            </a:br>
            <a:r>
              <a:rPr lang="sr-Cyrl-RS" dirty="0" smtClean="0"/>
              <a:t>“Средина се дефинише као агрегат свих спољних утицаја који одређују живот и развој једног организма, људско понашање и друштво“.</a:t>
            </a:r>
            <a:br>
              <a:rPr lang="sr-Cyrl-RS" dirty="0" smtClean="0"/>
            </a:br>
            <a:r>
              <a:rPr lang="sr-Cyrl-RS" dirty="0" smtClean="0"/>
              <a:t>Оба термина се користе да опишу многе факторе као што су ваздух који удишемо, вода коју пијемо, географски регион у коме живимо, социјалну групу којој припадамо и слично...</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27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C7B88E-2C47-4DB1-8C67-FCFDF46F8D6C}" type="slidenum">
              <a:rPr lang="en-US" smtClean="0"/>
              <a:pPr fontAlgn="base">
                <a:spcBef>
                  <a:spcPct val="0"/>
                </a:spcBef>
                <a:spcAft>
                  <a:spcPct val="0"/>
                </a:spcAft>
                <a:defRPr/>
              </a:pPr>
              <a:t>29</a:t>
            </a:fld>
            <a:endParaRPr lang="en-US"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you can see this model is similar to the E and S model but its focus is a bit different.  </a:t>
            </a:r>
          </a:p>
          <a:p>
            <a:pPr eaLnBrk="1" hangingPunct="1">
              <a:spcBef>
                <a:spcPct val="0"/>
              </a:spcBef>
            </a:pPr>
            <a:endParaRPr lang="en-US" smtClean="0"/>
          </a:p>
          <a:p>
            <a:pPr eaLnBrk="1" hangingPunct="1">
              <a:spcBef>
                <a:spcPct val="0"/>
              </a:spcBef>
            </a:pPr>
            <a:r>
              <a:rPr lang="en-US" smtClean="0"/>
              <a:t>Current ecological models are similar, include multiple determinants, describe the complex relationship between these determinants – actions and interactions  etc.  (see web of life).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36A47AB-2FE2-4D69-BEC8-BB639F94E57C}" type="datetimeFigureOut">
              <a:rPr lang="en-US" smtClean="0"/>
              <a:pPr/>
              <a:t>17-Sep-23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36A47AB-2FE2-4D69-BEC8-BB639F94E57C}" type="datetimeFigureOut">
              <a:rPr lang="en-US" smtClean="0"/>
              <a:pPr/>
              <a:t>17-Sep-23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BD08417-1811-4073-8EED-F4BA190F8B6F}"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BD08417-1811-4073-8EED-F4BA190F8B6F}"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36A47AB-2FE2-4D69-BEC8-BB639F94E57C}" type="datetimeFigureOut">
              <a:rPr lang="en-US" smtClean="0"/>
              <a:pPr/>
              <a:t>17-Sep-23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36A47AB-2FE2-4D69-BEC8-BB639F94E57C}" type="datetimeFigureOut">
              <a:rPr lang="en-US" smtClean="0"/>
              <a:pPr/>
              <a:t>17-Sep-23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36A47AB-2FE2-4D69-BEC8-BB639F94E57C}" type="datetimeFigureOut">
              <a:rPr lang="en-US" smtClean="0"/>
              <a:pPr/>
              <a:t>17-Sep-23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36A47AB-2FE2-4D69-BEC8-BB639F94E57C}" type="datetimeFigureOut">
              <a:rPr lang="en-US" smtClean="0"/>
              <a:pPr/>
              <a:t>17-Sep-23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BD08417-1811-4073-8EED-F4BA190F8B6F}"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physio-pedia.com/Biopsychosocial_Mode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physio-pedia.com/Biopsychosocial_Mode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en.wikipedia.org/wiki/World_Health_Organization" TargetMode="External"/><Relationship Id="rId7" Type="http://schemas.openxmlformats.org/officeDocument/2006/relationships/hyperlink" Target="https://en.wikipedia.org/wiki/Infirmit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en.wikipedia.org/wiki/Disease" TargetMode="External"/><Relationship Id="rId5" Type="http://schemas.openxmlformats.org/officeDocument/2006/relationships/hyperlink" Target="https://en.wikipedia.org/wiki/Well-being" TargetMode="External"/><Relationship Id="rId4" Type="http://schemas.openxmlformats.org/officeDocument/2006/relationships/hyperlink" Target="https://en.wikipedia.org/wiki/Mental_health"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s://www.ncbi.nlm.nih.gov/pmc/articles/PMC9530552/"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who.int/news-room/questions-and-answers/item/social-determinants-of-health-key-concep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685800" y="457200"/>
            <a:ext cx="7772400" cy="914400"/>
          </a:xfrm>
        </p:spPr>
        <p:txBody>
          <a:bodyPr>
            <a:normAutofit/>
          </a:bodyPr>
          <a:lstStyle/>
          <a:p>
            <a:pPr algn="ctr" eaLnBrk="1" hangingPunct="1"/>
            <a:endParaRPr lang="en-US" sz="2400" dirty="0" smtClean="0">
              <a:latin typeface="Calibri" pitchFamily="34" charset="0"/>
              <a:cs typeface="Calibri" pitchFamily="34" charset="0"/>
            </a:endParaRPr>
          </a:p>
        </p:txBody>
      </p:sp>
      <p:sp>
        <p:nvSpPr>
          <p:cNvPr id="3" name="Subtitle 2"/>
          <p:cNvSpPr>
            <a:spLocks noGrp="1"/>
          </p:cNvSpPr>
          <p:nvPr>
            <p:ph type="subTitle" idx="1"/>
          </p:nvPr>
        </p:nvSpPr>
        <p:spPr>
          <a:xfrm>
            <a:off x="442664" y="2481064"/>
            <a:ext cx="8305800" cy="1524000"/>
          </a:xfrm>
        </p:spPr>
        <p:txBody>
          <a:bodyPr>
            <a:noAutofit/>
          </a:bodyPr>
          <a:lstStyle/>
          <a:p>
            <a:pPr algn="ctr">
              <a:lnSpc>
                <a:spcPct val="150000"/>
              </a:lnSpc>
              <a:spcBef>
                <a:spcPct val="0"/>
              </a:spcBef>
            </a:pPr>
            <a:r>
              <a:rPr lang="sr-Latn-RS" dirty="0" smtClean="0">
                <a:latin typeface="Calibri" pitchFamily="34" charset="0"/>
                <a:cs typeface="Calibri" pitchFamily="34" charset="0"/>
              </a:rPr>
              <a:t>CONCEPT OF HEALTH. DETERMINANTS OF HEALTH</a:t>
            </a:r>
            <a:endParaRPr lang="sr-Cyrl-RS" dirty="0" smtClean="0">
              <a:latin typeface="Calibri" pitchFamily="34" charset="0"/>
              <a:cs typeface="Calibri" pitchFamily="34" charset="0"/>
            </a:endParaRPr>
          </a:p>
        </p:txBody>
      </p:sp>
      <p:pic>
        <p:nvPicPr>
          <p:cNvPr id="10245" name="Picture 46"/>
          <p:cNvPicPr>
            <a:picLocks noChangeAspect="1" noChangeArrowheads="1"/>
          </p:cNvPicPr>
          <p:nvPr/>
        </p:nvPicPr>
        <p:blipFill>
          <a:blip r:embed="rId3" cstate="print"/>
          <a:srcRect/>
          <a:stretch>
            <a:fillRect/>
          </a:stretch>
        </p:blipFill>
        <p:spPr bwMode="auto">
          <a:xfrm>
            <a:off x="7518400" y="234082"/>
            <a:ext cx="1397000" cy="1682750"/>
          </a:xfrm>
          <a:prstGeom prst="rect">
            <a:avLst/>
          </a:prstGeom>
          <a:noFill/>
          <a:ln w="9525">
            <a:noFill/>
            <a:miter lim="800000"/>
            <a:headEnd/>
            <a:tailEnd/>
          </a:ln>
        </p:spPr>
      </p:pic>
      <p:pic>
        <p:nvPicPr>
          <p:cNvPr id="10246" name="Picture 8" descr="http://physics.kg.ac.rs/fizika/scopes/kg.png"/>
          <p:cNvPicPr>
            <a:picLocks noChangeAspect="1" noChangeArrowheads="1"/>
          </p:cNvPicPr>
          <p:nvPr/>
        </p:nvPicPr>
        <p:blipFill>
          <a:blip r:embed="rId4" cstate="print"/>
          <a:srcRect/>
          <a:stretch>
            <a:fillRect/>
          </a:stretch>
        </p:blipFill>
        <p:spPr bwMode="auto">
          <a:xfrm>
            <a:off x="419100" y="401216"/>
            <a:ext cx="11049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b="1" dirty="0" smtClean="0">
                <a:latin typeface="Calibri" pitchFamily="34" charset="0"/>
                <a:cs typeface="Calibri" pitchFamily="34" charset="0"/>
              </a:rPr>
              <a:t>Agent</a:t>
            </a:r>
          </a:p>
          <a:p>
            <a:r>
              <a:rPr lang="en-US" dirty="0" smtClean="0">
                <a:latin typeface="Calibri" pitchFamily="34" charset="0"/>
                <a:cs typeface="Calibri" pitchFamily="34" charset="0"/>
              </a:rPr>
              <a:t>The agent is the microorganism that actually causes the disease in question. An agent could be some form of bacteria, virus, fungus, or parasite.</a:t>
            </a:r>
          </a:p>
          <a:p>
            <a:r>
              <a:rPr lang="en-US" b="1" dirty="0" smtClean="0">
                <a:latin typeface="Calibri" pitchFamily="34" charset="0"/>
                <a:cs typeface="Calibri" pitchFamily="34" charset="0"/>
              </a:rPr>
              <a:t>Host</a:t>
            </a:r>
          </a:p>
          <a:p>
            <a:r>
              <a:rPr lang="en-US" dirty="0" smtClean="0">
                <a:latin typeface="Calibri" pitchFamily="34" charset="0"/>
                <a:cs typeface="Calibri" pitchFamily="34" charset="0"/>
              </a:rPr>
              <a:t>The agent infects the host, which is the organism that carries the disease. A host doesn’t necessarily get sick; hosts can act as carriers for an agent without displaying any outward symptoms of the disease. Hosts get sick or carry an agent because some part of their physiology is hospitable or attractive to the agent.</a:t>
            </a:r>
          </a:p>
          <a:p>
            <a:r>
              <a:rPr lang="en-US" b="1" dirty="0" smtClean="0">
                <a:latin typeface="Calibri" pitchFamily="34" charset="0"/>
                <a:cs typeface="Calibri" pitchFamily="34" charset="0"/>
              </a:rPr>
              <a:t>Environment</a:t>
            </a:r>
          </a:p>
          <a:p>
            <a:r>
              <a:rPr lang="en-US" dirty="0" smtClean="0">
                <a:latin typeface="Calibri" pitchFamily="34" charset="0"/>
                <a:cs typeface="Calibri" pitchFamily="34" charset="0"/>
              </a:rPr>
              <a:t>Outside factors can affect an epidemiologic outbreak as well; collectively these are referred to as the environment. The environment includes any factors that affect the spread of the disease but are not directly a part of the agent or the host. For example, the temperature in a given location might affect an agent’s ability to thrive, as might the quality of drinking water or the accessibility of adequate medical facilities.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hlinkClick r:id="rId2"/>
              </a:rPr>
              <a:t>Biopsychosocial</a:t>
            </a:r>
            <a:r>
              <a:rPr lang="en-US" dirty="0" smtClean="0">
                <a:hlinkClick r:id="rId2"/>
              </a:rPr>
              <a:t> Model</a:t>
            </a:r>
            <a:endParaRPr lang="en-US" dirty="0"/>
          </a:p>
        </p:txBody>
      </p:sp>
      <p:sp>
        <p:nvSpPr>
          <p:cNvPr id="3" name="Content Placeholder 2"/>
          <p:cNvSpPr>
            <a:spLocks noGrp="1"/>
          </p:cNvSpPr>
          <p:nvPr>
            <p:ph sz="quarter" idx="1"/>
          </p:nvPr>
        </p:nvSpPr>
        <p:spPr/>
        <p:txBody>
          <a:bodyPr/>
          <a:lstStyle/>
          <a:p>
            <a:endParaRPr lang="en-US"/>
          </a:p>
        </p:txBody>
      </p:sp>
      <p:pic>
        <p:nvPicPr>
          <p:cNvPr id="94210" name="Picture 2" descr="LIFT Healthcare | The Biopsychosocial Model: A Framework for Patient-Centric  Healthcare Marketing"/>
          <p:cNvPicPr>
            <a:picLocks noChangeAspect="1" noChangeArrowheads="1"/>
          </p:cNvPicPr>
          <p:nvPr/>
        </p:nvPicPr>
        <p:blipFill>
          <a:blip r:embed="rId3" cstate="print"/>
          <a:srcRect/>
          <a:stretch>
            <a:fillRect/>
          </a:stretch>
        </p:blipFill>
        <p:spPr bwMode="auto">
          <a:xfrm>
            <a:off x="683568" y="1412776"/>
            <a:ext cx="7776864" cy="4032448"/>
          </a:xfrm>
          <a:prstGeom prst="rect">
            <a:avLst/>
          </a:prstGeom>
          <a:noFill/>
        </p:spPr>
      </p:pic>
      <p:sp>
        <p:nvSpPr>
          <p:cNvPr id="5" name="Rectangle 4"/>
          <p:cNvSpPr/>
          <p:nvPr/>
        </p:nvSpPr>
        <p:spPr>
          <a:xfrm>
            <a:off x="323528" y="5733256"/>
            <a:ext cx="7632848" cy="923330"/>
          </a:xfrm>
          <a:prstGeom prst="rect">
            <a:avLst/>
          </a:prstGeom>
        </p:spPr>
        <p:txBody>
          <a:bodyPr wrap="square">
            <a:spAutoFit/>
          </a:bodyPr>
          <a:lstStyle/>
          <a:p>
            <a:r>
              <a:rPr lang="en-US" b="1" dirty="0" smtClean="0"/>
              <a:t>The </a:t>
            </a:r>
            <a:r>
              <a:rPr lang="en-US" b="1" dirty="0" err="1" smtClean="0"/>
              <a:t>biopsychosocial</a:t>
            </a:r>
            <a:r>
              <a:rPr lang="en-US" b="1" dirty="0" smtClean="0"/>
              <a:t> model of health. Source: http://perspectivesclinic.com/health-psychology/. JAPA Vol. 26, No. 4, 2018</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1628800"/>
            <a:ext cx="8229600" cy="4526280"/>
          </a:xfrm>
        </p:spPr>
        <p:txBody>
          <a:bodyPr>
            <a:normAutofit fontScale="92500" lnSpcReduction="20000"/>
          </a:bodyPr>
          <a:lstStyle/>
          <a:p>
            <a:r>
              <a:rPr lang="en-US" dirty="0" smtClean="0">
                <a:latin typeface="Calibri" pitchFamily="34" charset="0"/>
                <a:cs typeface="Calibri" pitchFamily="34" charset="0"/>
              </a:rPr>
              <a:t>Engel developed his </a:t>
            </a:r>
            <a:r>
              <a:rPr lang="en-US" dirty="0" err="1" smtClean="0">
                <a:latin typeface="Calibri" pitchFamily="34" charset="0"/>
                <a:cs typeface="Calibri" pitchFamily="34" charset="0"/>
                <a:hlinkClick r:id="rId2"/>
              </a:rPr>
              <a:t>Biopsychosocial</a:t>
            </a:r>
            <a:r>
              <a:rPr lang="en-US" dirty="0" smtClean="0">
                <a:latin typeface="Calibri" pitchFamily="34" charset="0"/>
                <a:cs typeface="Calibri" pitchFamily="34" charset="0"/>
                <a:hlinkClick r:id="rId2"/>
              </a:rPr>
              <a:t> Model</a:t>
            </a:r>
            <a:r>
              <a:rPr lang="en-US" dirty="0" smtClean="0">
                <a:latin typeface="Calibri" pitchFamily="34" charset="0"/>
                <a:cs typeface="Calibri" pitchFamily="34" charset="0"/>
              </a:rPr>
              <a:t> around 1977. Illustrated below, it’s the first model of its kind to consider how biology, psychology, and socio-environmental factors interact to influence a patient’s illness journey. In the early to mid-20th century, doctors didn’t concern themselves with much more than the biomedical aspects of disease. Social, behavioral, and cultural dimensions of illness were all but ignored until Engel highlighted their relatedness and inseparability.</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latin typeface="Calibri" pitchFamily="34" charset="0"/>
                <a:cs typeface="Calibri" pitchFamily="34" charset="0"/>
              </a:rPr>
              <a:t>The Alma-Ata Declaration (1978) stated that health is a basic human right, and that governments are responsible to assure that right for their citizens and to develop appropriate strategies to fulfill this promise </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2"/>
          <p:cNvSpPr>
            <a:spLocks noGrp="1"/>
          </p:cNvSpPr>
          <p:nvPr>
            <p:ph type="ftr" sz="quarter" idx="11"/>
          </p:nvPr>
        </p:nvSpPr>
        <p:spPr bwMode="auto">
          <a:noFill/>
          <a:ln>
            <a:miter lim="800000"/>
            <a:headEnd/>
            <a:tailEnd/>
          </a:ln>
        </p:spPr>
        <p:txBody>
          <a:bodyPr/>
          <a:lstStyle/>
          <a:p>
            <a:endParaRPr lang="en-US" dirty="0" smtClean="0">
              <a:latin typeface="Arial" pitchFamily="34" charset="0"/>
            </a:endParaRPr>
          </a:p>
        </p:txBody>
      </p:sp>
      <p:sp>
        <p:nvSpPr>
          <p:cNvPr id="7" name="Slide Number Placeholder 22"/>
          <p:cNvSpPr>
            <a:spLocks noGrp="1"/>
          </p:cNvSpPr>
          <p:nvPr>
            <p:ph type="sldNum" sz="quarter" idx="12"/>
          </p:nvPr>
        </p:nvSpPr>
        <p:spPr/>
        <p:txBody>
          <a:bodyPr/>
          <a:lstStyle/>
          <a:p>
            <a:pPr>
              <a:defRPr/>
            </a:pPr>
            <a:endParaRPr lang="en-US" dirty="0"/>
          </a:p>
        </p:txBody>
      </p:sp>
      <p:sp>
        <p:nvSpPr>
          <p:cNvPr id="73730" name="Rectangle 2"/>
          <p:cNvSpPr>
            <a:spLocks noGrp="1" noChangeArrowheads="1"/>
          </p:cNvSpPr>
          <p:nvPr>
            <p:ph type="title"/>
          </p:nvPr>
        </p:nvSpPr>
        <p:spPr bwMode="auto">
          <a:xfrm>
            <a:off x="-1548680" y="457200"/>
            <a:ext cx="8153400" cy="1066800"/>
          </a:xfrm>
        </p:spPr>
        <p:txBody>
          <a:bodyPr wrap="square" lIns="91440" tIns="45720" rIns="91440" bIns="45720" numCol="1" anchorCtr="0" compatLnSpc="1">
            <a:prstTxWarp prst="textNoShape">
              <a:avLst/>
            </a:prstTxWarp>
            <a:normAutofit/>
          </a:bodyPr>
          <a:lstStyle/>
          <a:p>
            <a:pPr eaLnBrk="1" hangingPunct="1">
              <a:defRPr/>
            </a:pPr>
            <a:endParaRPr lang="en-US" sz="2800" dirty="0" smtClean="0">
              <a:ln>
                <a:noFill/>
              </a:ln>
              <a:solidFill>
                <a:schemeClr val="tx1"/>
              </a:solidFill>
              <a:effectLst>
                <a:outerShdw blurRad="38100" dist="38100" dir="2700000" algn="tl">
                  <a:srgbClr val="C0C0C0"/>
                </a:outerShdw>
              </a:effectLst>
              <a:latin typeface="Times New Roman" pitchFamily="18" charset="0"/>
              <a:cs typeface="Times New Roman" pitchFamily="18" charset="0"/>
            </a:endParaRPr>
          </a:p>
        </p:txBody>
      </p:sp>
      <p:sp>
        <p:nvSpPr>
          <p:cNvPr id="80901" name="Rectangle 3"/>
          <p:cNvSpPr>
            <a:spLocks noGrp="1" noChangeArrowheads="1"/>
          </p:cNvSpPr>
          <p:nvPr>
            <p:ph type="body" idx="1"/>
          </p:nvPr>
        </p:nvSpPr>
        <p:spPr>
          <a:xfrm>
            <a:off x="539552" y="1905000"/>
            <a:ext cx="7842448" cy="3972272"/>
          </a:xfrm>
          <a:noFill/>
        </p:spPr>
        <p:txBody>
          <a:bodyPr/>
          <a:lstStyle/>
          <a:p>
            <a:pPr>
              <a:buNone/>
            </a:pPr>
            <a:r>
              <a:rPr lang="sr-Latn-RS" sz="2800" b="1" dirty="0" smtClean="0">
                <a:latin typeface="Calibri" pitchFamily="34" charset="0"/>
                <a:cs typeface="Calibri" pitchFamily="34" charset="0"/>
              </a:rPr>
              <a:t> </a:t>
            </a:r>
            <a:r>
              <a:rPr lang="en-US" sz="2800" b="1" dirty="0" smtClean="0">
                <a:latin typeface="Calibri" pitchFamily="34" charset="0"/>
                <a:cs typeface="Calibri" pitchFamily="34" charset="0"/>
              </a:rPr>
              <a:t>Health</a:t>
            </a:r>
            <a:r>
              <a:rPr lang="en-US" sz="2800" dirty="0" smtClean="0">
                <a:latin typeface="Calibri" pitchFamily="34" charset="0"/>
                <a:cs typeface="Calibri" pitchFamily="34" charset="0"/>
              </a:rPr>
              <a:t>, according to the </a:t>
            </a:r>
            <a:r>
              <a:rPr lang="en-US" sz="2800" dirty="0" smtClean="0">
                <a:latin typeface="Calibri" pitchFamily="34" charset="0"/>
                <a:cs typeface="Calibri" pitchFamily="34" charset="0"/>
                <a:hlinkClick r:id="rId3" tooltip="World Health Organization"/>
              </a:rPr>
              <a:t>World Health Organization</a:t>
            </a:r>
            <a:r>
              <a:rPr lang="en-US" sz="2800" dirty="0" smtClean="0">
                <a:latin typeface="Calibri" pitchFamily="34" charset="0"/>
                <a:cs typeface="Calibri" pitchFamily="34" charset="0"/>
              </a:rPr>
              <a:t>, is "a state of complete physical, </a:t>
            </a:r>
            <a:r>
              <a:rPr lang="en-US" sz="2800" dirty="0" smtClean="0">
                <a:latin typeface="Calibri" pitchFamily="34" charset="0"/>
                <a:cs typeface="Calibri" pitchFamily="34" charset="0"/>
                <a:hlinkClick r:id="rId4" tooltip="Mental health"/>
              </a:rPr>
              <a:t>mental</a:t>
            </a:r>
            <a:r>
              <a:rPr lang="en-US" sz="2800" dirty="0" smtClean="0">
                <a:latin typeface="Calibri" pitchFamily="34" charset="0"/>
                <a:cs typeface="Calibri" pitchFamily="34" charset="0"/>
              </a:rPr>
              <a:t> and social </a:t>
            </a:r>
            <a:r>
              <a:rPr lang="en-US" sz="2800" dirty="0" smtClean="0">
                <a:latin typeface="Calibri" pitchFamily="34" charset="0"/>
                <a:cs typeface="Calibri" pitchFamily="34" charset="0"/>
                <a:hlinkClick r:id="rId5" tooltip="Well-being"/>
              </a:rPr>
              <a:t>well-being</a:t>
            </a:r>
            <a:r>
              <a:rPr lang="en-US" sz="2800" dirty="0" smtClean="0">
                <a:latin typeface="Calibri" pitchFamily="34" charset="0"/>
                <a:cs typeface="Calibri" pitchFamily="34" charset="0"/>
              </a:rPr>
              <a:t> and not merely the absence of </a:t>
            </a:r>
            <a:r>
              <a:rPr lang="en-US" sz="2800" dirty="0" smtClean="0">
                <a:latin typeface="Calibri" pitchFamily="34" charset="0"/>
                <a:cs typeface="Calibri" pitchFamily="34" charset="0"/>
                <a:hlinkClick r:id="rId6" tooltip="Disease"/>
              </a:rPr>
              <a:t>disease</a:t>
            </a:r>
            <a:r>
              <a:rPr lang="en-US" sz="2800" dirty="0" smtClean="0">
                <a:latin typeface="Calibri" pitchFamily="34" charset="0"/>
                <a:cs typeface="Calibri" pitchFamily="34" charset="0"/>
              </a:rPr>
              <a:t> and </a:t>
            </a:r>
            <a:r>
              <a:rPr lang="en-US" sz="2800" dirty="0" smtClean="0">
                <a:latin typeface="Calibri" pitchFamily="34" charset="0"/>
                <a:cs typeface="Calibri" pitchFamily="34" charset="0"/>
                <a:hlinkClick r:id="rId7" tooltip="Infirmity"/>
              </a:rPr>
              <a:t>infirmity</a:t>
            </a:r>
            <a:r>
              <a:rPr lang="en-US" sz="2800" dirty="0" smtClean="0">
                <a:latin typeface="Calibri" pitchFamily="34" charset="0"/>
                <a:cs typeface="Calibri" pitchFamily="34" charset="0"/>
              </a:rPr>
              <a:t>”</a:t>
            </a:r>
            <a:endParaRPr lang="en-US" sz="2400" i="1" dirty="0" smtClean="0">
              <a:latin typeface="Calibri" pitchFamily="34" charset="0"/>
              <a:cs typeface="Calibri" pitchFamily="34" charset="0"/>
            </a:endParaRPr>
          </a:p>
        </p:txBody>
      </p:sp>
      <p:pic>
        <p:nvPicPr>
          <p:cNvPr id="8" name="Picture 7" descr="Rezultat slika za who"/>
          <p:cNvPicPr/>
          <p:nvPr/>
        </p:nvPicPr>
        <p:blipFill>
          <a:blip r:embed="rId8" cstate="print"/>
          <a:srcRect/>
          <a:stretch>
            <a:fillRect/>
          </a:stretch>
        </p:blipFill>
        <p:spPr bwMode="auto">
          <a:xfrm>
            <a:off x="1259632" y="4077072"/>
            <a:ext cx="5047615"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sr-Latn-RS" sz="3200" dirty="0" smtClean="0">
                <a:solidFill>
                  <a:schemeClr val="tx1"/>
                </a:solidFill>
                <a:latin typeface="Tahoma" pitchFamily="34" charset="0"/>
                <a:cs typeface="Tahoma" pitchFamily="34" charset="0"/>
              </a:rPr>
              <a:t>Social wellbeing</a:t>
            </a:r>
            <a:endParaRPr lang="en-US" sz="3200" dirty="0">
              <a:solidFill>
                <a:schemeClr val="tx1"/>
              </a:solidFill>
              <a:latin typeface="Tahoma" pitchFamily="34" charset="0"/>
              <a:cs typeface="Tahoma" pitchFamily="34" charset="0"/>
            </a:endParaRPr>
          </a:p>
        </p:txBody>
      </p:sp>
      <p:sp>
        <p:nvSpPr>
          <p:cNvPr id="81923" name="Content Placeholder 2"/>
          <p:cNvSpPr>
            <a:spLocks noGrp="1"/>
          </p:cNvSpPr>
          <p:nvPr>
            <p:ph idx="1"/>
          </p:nvPr>
        </p:nvSpPr>
        <p:spPr>
          <a:xfrm>
            <a:off x="381000" y="2132856"/>
            <a:ext cx="7647384" cy="4252069"/>
          </a:xfrm>
        </p:spPr>
        <p:txBody>
          <a:bodyPr/>
          <a:lstStyle/>
          <a:p>
            <a:pPr>
              <a:buNone/>
            </a:pPr>
            <a:r>
              <a:rPr lang="sr-Cyrl-CS" sz="2000" dirty="0" smtClean="0">
                <a:latin typeface="Times New Roman" pitchFamily="18" charset="0"/>
                <a:cs typeface="Times New Roman" pitchFamily="18" charset="0"/>
              </a:rPr>
              <a:t> </a:t>
            </a:r>
            <a:r>
              <a:rPr lang="en-US" sz="2400" dirty="0" smtClean="0">
                <a:latin typeface="Calibri" pitchFamily="34" charset="0"/>
                <a:cs typeface="Calibri" pitchFamily="34" charset="0"/>
              </a:rPr>
              <a:t>A state of peace and security in which every person regardless of race, religion, political belief and gender has the right to education and work, and which gives him the opportunity to live harmoniously in a healthy environment</a:t>
            </a:r>
            <a:r>
              <a:rPr lang="sr-Latn-RS" sz="2400" dirty="0" smtClean="0">
                <a:latin typeface="Calibri" pitchFamily="34" charset="0"/>
                <a:cs typeface="Calibri" pitchFamily="34" charset="0"/>
              </a:rPr>
              <a:t>. That environment </a:t>
            </a:r>
            <a:r>
              <a:rPr lang="en-US" sz="2400" dirty="0" smtClean="0">
                <a:latin typeface="Calibri" pitchFamily="34" charset="0"/>
                <a:cs typeface="Calibri" pitchFamily="34" charset="0"/>
              </a:rPr>
              <a:t> provides  insurance in case of illness, infirmity and old age</a:t>
            </a:r>
          </a:p>
          <a:p>
            <a:pPr eaLnBrk="1" hangingPunct="1">
              <a:buFont typeface="Wingdings 2" pitchFamily="18" charset="2"/>
              <a:buNone/>
            </a:pPr>
            <a:endParaRPr lang="sr-Cyrl-CS" sz="2400" dirty="0" smtClean="0">
              <a:latin typeface="Calibri" pitchFamily="34" charset="0"/>
              <a:cs typeface="Calibri" pitchFamily="34" charset="0"/>
            </a:endParaRPr>
          </a:p>
          <a:p>
            <a:pPr eaLnBrk="1" hangingPunct="1">
              <a:buFont typeface="Wingdings 2" pitchFamily="18" charset="2"/>
              <a:buNone/>
            </a:pPr>
            <a:r>
              <a:rPr lang="en-US" sz="2400" i="1" dirty="0" smtClean="0">
                <a:latin typeface="Calibri" pitchFamily="34" charset="0"/>
                <a:cs typeface="Calibri" pitchFamily="34" charset="0"/>
              </a:rPr>
              <a:t>(World Health Organization – WHO)</a:t>
            </a:r>
          </a:p>
        </p:txBody>
      </p:sp>
      <p:sp>
        <p:nvSpPr>
          <p:cNvPr id="81924" name="Footer Placeholder 3"/>
          <p:cNvSpPr>
            <a:spLocks noGrp="1"/>
          </p:cNvSpPr>
          <p:nvPr>
            <p:ph type="ftr" sz="quarter" idx="11"/>
          </p:nvPr>
        </p:nvSpPr>
        <p:spPr bwMode="auto">
          <a:noFill/>
          <a:ln>
            <a:miter lim="800000"/>
            <a:headEnd/>
            <a:tailEnd/>
          </a:ln>
        </p:spPr>
        <p:txBody>
          <a:bodyPr/>
          <a:lstStyle/>
          <a:p>
            <a:endParaRPr lang="en-US" dirty="0" smtClean="0">
              <a:latin typeface="Arial" pitchFamily="34" charset="0"/>
            </a:endParaRPr>
          </a:p>
        </p:txBody>
      </p:sp>
      <p:sp>
        <p:nvSpPr>
          <p:cNvPr id="5" name="Slide Number Placeholder 4"/>
          <p:cNvSpPr>
            <a:spLocks noGrp="1"/>
          </p:cNvSpPr>
          <p:nvPr>
            <p:ph type="sldNum" sz="quarter" idx="12"/>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latin typeface="Calibri" pitchFamily="34" charset="0"/>
                <a:cs typeface="Calibri" pitchFamily="34" charset="0"/>
              </a:rPr>
              <a:t>This definition promoted for the first time that, in addition to physical and mental health, </a:t>
            </a:r>
            <a:r>
              <a:rPr lang="en-US" b="1" dirty="0" smtClean="0">
                <a:latin typeface="Calibri" pitchFamily="34" charset="0"/>
                <a:cs typeface="Calibri" pitchFamily="34" charset="0"/>
              </a:rPr>
              <a:t>social welfare is an integral component of the overall health, </a:t>
            </a:r>
            <a:r>
              <a:rPr lang="en-US" dirty="0" smtClean="0">
                <a:latin typeface="Calibri" pitchFamily="34" charset="0"/>
                <a:cs typeface="Calibri" pitchFamily="34" charset="0"/>
              </a:rPr>
              <a:t>because health is closely linked to the social environment and living and working conditions.</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
            <a:ext cx="8229600" cy="1143000"/>
          </a:xfrm>
        </p:spPr>
        <p:txBody>
          <a:bodyPr/>
          <a:lstStyle/>
          <a:p>
            <a:pPr eaLnBrk="1" hangingPunct="1">
              <a:defRPr/>
            </a:pPr>
            <a:endParaRPr lang="en-US" sz="4000" dirty="0">
              <a:solidFill>
                <a:schemeClr val="tx1"/>
              </a:solidFill>
              <a:latin typeface="Tahoma" pitchFamily="34" charset="0"/>
              <a:cs typeface="Tahoma" pitchFamily="34" charset="0"/>
            </a:endParaRPr>
          </a:p>
        </p:txBody>
      </p:sp>
      <p:sp>
        <p:nvSpPr>
          <p:cNvPr id="82949" name="Content Placeholder 7"/>
          <p:cNvSpPr>
            <a:spLocks noGrp="1"/>
          </p:cNvSpPr>
          <p:nvPr>
            <p:ph sz="quarter" idx="2"/>
          </p:nvPr>
        </p:nvSpPr>
        <p:spPr/>
        <p:txBody>
          <a:bodyPr/>
          <a:lstStyle/>
          <a:p>
            <a:pPr>
              <a:buNone/>
            </a:pPr>
            <a:r>
              <a:rPr lang="en-US" sz="2400" u="sng" dirty="0" smtClean="0"/>
              <a:t>Advantages</a:t>
            </a:r>
            <a:r>
              <a:rPr lang="en-US" u="sng" dirty="0" smtClean="0"/>
              <a:t> </a:t>
            </a:r>
            <a:endParaRPr lang="sr-Latn-RS" u="sng" dirty="0" smtClean="0"/>
          </a:p>
          <a:p>
            <a:pPr>
              <a:buNone/>
            </a:pPr>
            <a:endParaRPr lang="sr-Latn-RS" b="1" dirty="0" smtClean="0">
              <a:latin typeface="Calibri" pitchFamily="34" charset="0"/>
              <a:cs typeface="Calibri" pitchFamily="34" charset="0"/>
            </a:endParaRPr>
          </a:p>
          <a:p>
            <a:pPr>
              <a:buNone/>
            </a:pPr>
            <a:r>
              <a:rPr lang="sr-Latn-RS" b="1" dirty="0" smtClean="0">
                <a:latin typeface="Calibri" pitchFamily="34" charset="0"/>
                <a:cs typeface="Calibri" pitchFamily="34" charset="0"/>
              </a:rPr>
              <a:t>- </a:t>
            </a:r>
            <a:r>
              <a:rPr lang="en-US" b="1" dirty="0" smtClean="0">
                <a:latin typeface="Calibri" pitchFamily="34" charset="0"/>
                <a:cs typeface="Calibri" pitchFamily="34" charset="0"/>
              </a:rPr>
              <a:t>All three components of health are recognized and equally valued; </a:t>
            </a:r>
            <a:endParaRPr lang="sr-Latn-RS" b="1" dirty="0" smtClean="0">
              <a:latin typeface="Calibri" pitchFamily="34" charset="0"/>
              <a:cs typeface="Calibri" pitchFamily="34" charset="0"/>
            </a:endParaRPr>
          </a:p>
          <a:p>
            <a:pPr>
              <a:buNone/>
            </a:pPr>
            <a:r>
              <a:rPr lang="sr-Latn-RS" b="1" dirty="0" smtClean="0">
                <a:latin typeface="Calibri" pitchFamily="34" charset="0"/>
                <a:cs typeface="Calibri" pitchFamily="34" charset="0"/>
              </a:rPr>
              <a:t>- </a:t>
            </a:r>
            <a:r>
              <a:rPr lang="en-US" b="1" dirty="0" smtClean="0">
                <a:latin typeface="Calibri" pitchFamily="34" charset="0"/>
                <a:cs typeface="Calibri" pitchFamily="34" charset="0"/>
              </a:rPr>
              <a:t> </a:t>
            </a:r>
            <a:r>
              <a:rPr lang="sr-Latn-RS" b="1" dirty="0" smtClean="0">
                <a:latin typeface="Calibri" pitchFamily="34" charset="0"/>
                <a:cs typeface="Calibri" pitchFamily="34" charset="0"/>
              </a:rPr>
              <a:t>T</a:t>
            </a:r>
            <a:r>
              <a:rPr lang="en-US" b="1" dirty="0" smtClean="0">
                <a:latin typeface="Calibri" pitchFamily="34" charset="0"/>
                <a:cs typeface="Calibri" pitchFamily="34" charset="0"/>
              </a:rPr>
              <a:t>he social dimension of health was introduced</a:t>
            </a:r>
            <a:r>
              <a:rPr lang="sr-Latn-RS" b="1" dirty="0" smtClean="0">
                <a:latin typeface="Calibri" pitchFamily="34" charset="0"/>
                <a:cs typeface="Calibri" pitchFamily="34" charset="0"/>
              </a:rPr>
              <a:t> f</a:t>
            </a:r>
            <a:r>
              <a:rPr lang="en-US" b="1" dirty="0" smtClean="0">
                <a:latin typeface="Calibri" pitchFamily="34" charset="0"/>
                <a:cs typeface="Calibri" pitchFamily="34" charset="0"/>
              </a:rPr>
              <a:t>or the first time</a:t>
            </a:r>
          </a:p>
        </p:txBody>
      </p:sp>
      <p:sp>
        <p:nvSpPr>
          <p:cNvPr id="82950" name="Content Placeholder 9"/>
          <p:cNvSpPr>
            <a:spLocks noGrp="1"/>
          </p:cNvSpPr>
          <p:nvPr>
            <p:ph sz="quarter" idx="4"/>
          </p:nvPr>
        </p:nvSpPr>
        <p:spPr/>
        <p:txBody>
          <a:bodyPr>
            <a:normAutofit/>
          </a:bodyPr>
          <a:lstStyle/>
          <a:p>
            <a:pPr eaLnBrk="1" hangingPunct="1">
              <a:buNone/>
            </a:pPr>
            <a:r>
              <a:rPr lang="sr-Latn-RS" sz="2400" b="1" u="sng" dirty="0" smtClean="0">
                <a:cs typeface="Calibri" pitchFamily="34" charset="0"/>
              </a:rPr>
              <a:t>Disadvantages</a:t>
            </a:r>
            <a:endParaRPr lang="sr-Cyrl-CS" sz="2400" b="1" u="sng" dirty="0" smtClean="0">
              <a:cs typeface="Calibri" pitchFamily="34" charset="0"/>
            </a:endParaRPr>
          </a:p>
          <a:p>
            <a:pPr>
              <a:buNone/>
            </a:pPr>
            <a:r>
              <a:rPr lang="sr-Latn-RS" sz="2000" b="1" dirty="0" smtClean="0">
                <a:latin typeface="Calibri" pitchFamily="34" charset="0"/>
                <a:cs typeface="Calibri" pitchFamily="34" charset="0"/>
              </a:rPr>
              <a:t>- </a:t>
            </a:r>
            <a:r>
              <a:rPr lang="en-US" sz="2000" b="1" dirty="0" smtClean="0">
                <a:latin typeface="Calibri" pitchFamily="34" charset="0"/>
                <a:cs typeface="Calibri" pitchFamily="34" charset="0"/>
              </a:rPr>
              <a:t>Understanding social welfare; </a:t>
            </a:r>
            <a:endParaRPr lang="sr-Latn-RS" sz="2000" b="1" dirty="0" smtClean="0">
              <a:latin typeface="Calibri" pitchFamily="34" charset="0"/>
              <a:cs typeface="Calibri" pitchFamily="34" charset="0"/>
            </a:endParaRPr>
          </a:p>
          <a:p>
            <a:pPr>
              <a:buFontTx/>
              <a:buChar char="-"/>
            </a:pPr>
            <a:endParaRPr lang="sr-Latn-RS" sz="2000" b="1" dirty="0" smtClean="0">
              <a:latin typeface="Calibri" pitchFamily="34" charset="0"/>
              <a:cs typeface="Calibri" pitchFamily="34" charset="0"/>
            </a:endParaRPr>
          </a:p>
          <a:p>
            <a:pPr>
              <a:buNone/>
            </a:pPr>
            <a:r>
              <a:rPr lang="sr-Latn-RS" sz="2000" b="1" dirty="0" smtClean="0">
                <a:latin typeface="Calibri" pitchFamily="34" charset="0"/>
                <a:cs typeface="Calibri" pitchFamily="34" charset="0"/>
              </a:rPr>
              <a:t>- By this definition health is s</a:t>
            </a:r>
            <a:r>
              <a:rPr lang="en-US" sz="2000" b="1" dirty="0" err="1" smtClean="0">
                <a:latin typeface="Calibri" pitchFamily="34" charset="0"/>
                <a:cs typeface="Calibri" pitchFamily="34" charset="0"/>
              </a:rPr>
              <a:t>tatic</a:t>
            </a:r>
            <a:r>
              <a:rPr lang="en-US" sz="2000" b="1" dirty="0" smtClean="0">
                <a:latin typeface="Calibri" pitchFamily="34" charset="0"/>
                <a:cs typeface="Calibri" pitchFamily="34" charset="0"/>
              </a:rPr>
              <a:t>, not dynamic concept (state!); </a:t>
            </a:r>
            <a:endParaRPr lang="sr-Latn-RS" sz="2000" b="1" dirty="0" smtClean="0">
              <a:latin typeface="Calibri" pitchFamily="34" charset="0"/>
              <a:cs typeface="Calibri" pitchFamily="34" charset="0"/>
            </a:endParaRPr>
          </a:p>
          <a:p>
            <a:pPr>
              <a:buNone/>
            </a:pPr>
            <a:r>
              <a:rPr lang="sr-Latn-RS" sz="2000" b="1" dirty="0" smtClean="0">
                <a:latin typeface="Calibri" pitchFamily="34" charset="0"/>
                <a:cs typeface="Calibri" pitchFamily="34" charset="0"/>
              </a:rPr>
              <a:t>- </a:t>
            </a:r>
            <a:r>
              <a:rPr lang="en-US" sz="2000" b="1" dirty="0" smtClean="0">
                <a:latin typeface="Calibri" pitchFamily="34" charset="0"/>
                <a:cs typeface="Calibri" pitchFamily="34" charset="0"/>
              </a:rPr>
              <a:t>it is difficult to find a healthy person; </a:t>
            </a:r>
            <a:endParaRPr lang="sr-Latn-RS" sz="2000" b="1" dirty="0" smtClean="0">
              <a:latin typeface="Calibri" pitchFamily="34" charset="0"/>
              <a:cs typeface="Calibri" pitchFamily="34" charset="0"/>
            </a:endParaRPr>
          </a:p>
          <a:p>
            <a:pPr>
              <a:buNone/>
            </a:pPr>
            <a:r>
              <a:rPr lang="sr-Latn-RS" sz="2000" b="1" dirty="0" smtClean="0">
                <a:latin typeface="Calibri" pitchFamily="34" charset="0"/>
                <a:cs typeface="Calibri" pitchFamily="34" charset="0"/>
              </a:rPr>
              <a:t>- </a:t>
            </a:r>
            <a:r>
              <a:rPr lang="en-US" sz="2000" b="1" dirty="0" smtClean="0">
                <a:latin typeface="Calibri" pitchFamily="34" charset="0"/>
                <a:cs typeface="Calibri" pitchFamily="34" charset="0"/>
              </a:rPr>
              <a:t>It is difficult to assess or measure health using this definition</a:t>
            </a:r>
          </a:p>
        </p:txBody>
      </p:sp>
      <p:sp>
        <p:nvSpPr>
          <p:cNvPr id="82951" name="Footer Placeholder 3"/>
          <p:cNvSpPr>
            <a:spLocks noGrp="1"/>
          </p:cNvSpPr>
          <p:nvPr>
            <p:ph type="ftr" sz="quarter" idx="11"/>
          </p:nvPr>
        </p:nvSpPr>
        <p:spPr bwMode="auto">
          <a:noFill/>
          <a:ln>
            <a:miter lim="800000"/>
            <a:headEnd/>
            <a:tailEnd/>
          </a:ln>
        </p:spPr>
        <p:txBody>
          <a:bodyPr/>
          <a:lstStyle/>
          <a:p>
            <a:endParaRPr lang="en-US" dirty="0" smtClean="0">
              <a:latin typeface="Arial" pitchFamily="34" charset="0"/>
            </a:endParaRPr>
          </a:p>
        </p:txBody>
      </p:sp>
      <p:sp>
        <p:nvSpPr>
          <p:cNvPr id="5" name="Slide Number Placeholder 4"/>
          <p:cNvSpPr>
            <a:spLocks noGrp="1"/>
          </p:cNvSpPr>
          <p:nvPr>
            <p:ph type="sldNum" sz="quarter" idx="12"/>
          </p:nvPr>
        </p:nvSpPr>
        <p:spPr/>
        <p:txBody>
          <a:bodyPr/>
          <a:lstStyle/>
          <a:p>
            <a:pPr>
              <a:defRPr/>
            </a:pPr>
            <a:endParaRPr lang="en-US" dirty="0"/>
          </a:p>
        </p:txBody>
      </p:sp>
      <p:pic>
        <p:nvPicPr>
          <p:cNvPr id="11" name="Picture 10" descr="Rezultat slika za health who"/>
          <p:cNvPicPr/>
          <p:nvPr/>
        </p:nvPicPr>
        <p:blipFill>
          <a:blip r:embed="rId2" cstate="print"/>
          <a:srcRect/>
          <a:stretch>
            <a:fillRect/>
          </a:stretch>
        </p:blipFill>
        <p:spPr bwMode="auto">
          <a:xfrm>
            <a:off x="0" y="0"/>
            <a:ext cx="9144000" cy="2348880"/>
          </a:xfrm>
          <a:prstGeom prst="rect">
            <a:avLst/>
          </a:prstGeom>
          <a:noFill/>
          <a:ln w="9525">
            <a:noFill/>
            <a:miter lim="800000"/>
            <a:headEnd/>
            <a:tailEnd/>
          </a:ln>
        </p:spPr>
      </p:pic>
      <p:sp>
        <p:nvSpPr>
          <p:cNvPr id="12" name="Text Placeholder 11"/>
          <p:cNvSpPr>
            <a:spLocks noGrp="1"/>
          </p:cNvSpPr>
          <p:nvPr>
            <p:ph type="body" idx="1"/>
          </p:nvPr>
        </p:nvSpPr>
        <p:spPr/>
        <p:txBody>
          <a:bodyPr/>
          <a:lstStyle/>
          <a:p>
            <a:endParaRPr lang="en-US"/>
          </a:p>
        </p:txBody>
      </p:sp>
      <p:sp>
        <p:nvSpPr>
          <p:cNvPr id="13" name="Text Placeholder 12"/>
          <p:cNvSpPr>
            <a:spLocks noGrp="1"/>
          </p:cNvSpPr>
          <p:nvPr>
            <p:ph type="body" sz="half" idx="3"/>
          </p:nvPr>
        </p:nvSpPr>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pPr>
              <a:defRPr/>
            </a:pPr>
            <a:r>
              <a:rPr lang="en-US" sz="3200" dirty="0" smtClean="0"/>
              <a:t>Why is it hard to define health?</a:t>
            </a:r>
            <a:endParaRPr lang="en-US" sz="3200" dirty="0">
              <a:solidFill>
                <a:schemeClr val="tx1"/>
              </a:solidFill>
              <a:latin typeface="Tahoma" pitchFamily="34" charset="0"/>
              <a:cs typeface="Tahoma" pitchFamily="34" charset="0"/>
            </a:endParaRPr>
          </a:p>
        </p:txBody>
      </p:sp>
      <p:sp>
        <p:nvSpPr>
          <p:cNvPr id="83971" name="Content Placeholder 9"/>
          <p:cNvSpPr>
            <a:spLocks noGrp="1"/>
          </p:cNvSpPr>
          <p:nvPr>
            <p:ph idx="1"/>
          </p:nvPr>
        </p:nvSpPr>
        <p:spPr>
          <a:xfrm>
            <a:off x="457200" y="1484784"/>
            <a:ext cx="8229600" cy="5040559"/>
          </a:xfrm>
        </p:spPr>
        <p:txBody>
          <a:bodyPr>
            <a:normAutofit/>
          </a:bodyPr>
          <a:lstStyle/>
          <a:p>
            <a:r>
              <a:rPr lang="sr-Latn-RS" sz="2400" b="1" dirty="0" smtClean="0">
                <a:latin typeface="Calibri" pitchFamily="34" charset="0"/>
                <a:cs typeface="Calibri" pitchFamily="34" charset="0"/>
              </a:rPr>
              <a:t>Health is </a:t>
            </a:r>
            <a:r>
              <a:rPr lang="sr-Cyrl-CS" sz="2400" b="1" dirty="0" smtClean="0">
                <a:latin typeface="Calibri" pitchFamily="34" charset="0"/>
                <a:cs typeface="Calibri" pitchFamily="34" charset="0"/>
              </a:rPr>
              <a:t> </a:t>
            </a:r>
            <a:r>
              <a:rPr lang="en-US" sz="2400" dirty="0" smtClean="0">
                <a:latin typeface="Calibri" pitchFamily="34" charset="0"/>
                <a:cs typeface="Calibri" pitchFamily="34" charset="0"/>
              </a:rPr>
              <a:t>a normative concept</a:t>
            </a: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T</a:t>
            </a:r>
            <a:r>
              <a:rPr lang="sr-Latn-RS" sz="2400" dirty="0" smtClean="0">
                <a:latin typeface="Calibri" pitchFamily="34" charset="0"/>
                <a:cs typeface="Calibri" pitchFamily="34" charset="0"/>
              </a:rPr>
              <a:t>here are to many diseases</a:t>
            </a:r>
          </a:p>
          <a:p>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Diseases </a:t>
            </a:r>
            <a:r>
              <a:rPr lang="en-US" sz="2400" dirty="0" smtClean="0">
                <a:latin typeface="Calibri" pitchFamily="34" charset="0"/>
                <a:cs typeface="Calibri" pitchFamily="34" charset="0"/>
              </a:rPr>
              <a:t>  show signs (symptoms), progresses, can be diagnosed, treated</a:t>
            </a:r>
            <a:r>
              <a:rPr lang="sr-Latn-RS" sz="2400" dirty="0" smtClean="0">
                <a:latin typeface="Calibri" pitchFamily="34" charset="0"/>
                <a:cs typeface="Calibri" pitchFamily="34" charset="0"/>
              </a:rPr>
              <a:t>, predicted.....</a:t>
            </a:r>
          </a:p>
          <a:p>
            <a:pPr>
              <a:buNone/>
            </a:pP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The characteristics of good health are insufficiently studied, and its measurable elements are insufficiently defined.</a:t>
            </a:r>
          </a:p>
        </p:txBody>
      </p:sp>
      <p:sp>
        <p:nvSpPr>
          <p:cNvPr id="83972" name="Footer Placeholder 6"/>
          <p:cNvSpPr>
            <a:spLocks noGrp="1"/>
          </p:cNvSpPr>
          <p:nvPr>
            <p:ph type="ftr" sz="quarter" idx="11"/>
          </p:nvPr>
        </p:nvSpPr>
        <p:spPr bwMode="auto">
          <a:noFill/>
          <a:ln>
            <a:miter lim="800000"/>
            <a:headEnd/>
            <a:tailEnd/>
          </a:ln>
        </p:spPr>
        <p:txBody>
          <a:bodyPr/>
          <a:lstStyle/>
          <a:p>
            <a:r>
              <a:rPr lang="sr-Cyrl-CS" dirty="0" smtClean="0">
                <a:latin typeface="Arial" pitchFamily="34" charset="0"/>
              </a:rPr>
              <a:t>  </a:t>
            </a:r>
            <a:endParaRPr lang="en-US" dirty="0" smtClean="0">
              <a:latin typeface="Arial" pitchFamily="34" charset="0"/>
            </a:endParaRPr>
          </a:p>
        </p:txBody>
      </p:sp>
      <p:sp>
        <p:nvSpPr>
          <p:cNvPr id="8" name="Slide Number Placeholder 7"/>
          <p:cNvSpPr>
            <a:spLocks noGrp="1"/>
          </p:cNvSpPr>
          <p:nvPr>
            <p:ph type="sldNum" sz="quarter" idx="12"/>
          </p:nvPr>
        </p:nvSpPr>
        <p:spPr/>
        <p:txBody>
          <a:bodyPr/>
          <a:lstStyle/>
          <a:p>
            <a:pPr>
              <a:defRPr/>
            </a:pPr>
            <a:endParaRPr lang="en-US" dirty="0"/>
          </a:p>
        </p:txBody>
      </p:sp>
      <p:pic>
        <p:nvPicPr>
          <p:cNvPr id="6" name="Picture 5" descr="Rezultat slika za health"/>
          <p:cNvPicPr/>
          <p:nvPr/>
        </p:nvPicPr>
        <p:blipFill>
          <a:blip r:embed="rId2" cstate="print"/>
          <a:srcRect/>
          <a:stretch>
            <a:fillRect/>
          </a:stretch>
        </p:blipFill>
        <p:spPr bwMode="auto">
          <a:xfrm>
            <a:off x="2915816" y="4725144"/>
            <a:ext cx="5760640" cy="1584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latin typeface="Calibri" pitchFamily="34" charset="0"/>
                <a:cs typeface="Calibri" pitchFamily="34" charset="0"/>
              </a:rPr>
              <a:t>Within the last few decades, the WHO definition of health has been increasingly amended and supplemented by the fourth dimension – spiritual health. Generally speaking, spiritual health involves a sense of fulfillment and satisfaction with our own lives, system of values, self-confidence and self-esteem, self-awareness and presence, peacefulness and tranquility with dynamic emotional balance, both internal and toward the environment, morality and truthfulness, selflessness, positive emotions, compassion and willingness to help and support others, responsibility and contribution to the common good, and successful management of everyday life problems and demands as well as social stress</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1412776"/>
            <a:ext cx="7929618" cy="1384995"/>
          </a:xfrm>
          <a:prstGeom prst="rect">
            <a:avLst/>
          </a:prstGeom>
        </p:spPr>
        <p:txBody>
          <a:bodyPr wrap="square">
            <a:spAutoFit/>
          </a:bodyPr>
          <a:lstStyle/>
          <a:p>
            <a:pPr algn="just">
              <a:buFont typeface="Arial" pitchFamily="34" charset="0"/>
              <a:buChar char="•"/>
            </a:pPr>
            <a:r>
              <a:rPr lang="sr-Latn-RS" sz="2800" dirty="0" smtClean="0">
                <a:latin typeface="Times New Roman" pitchFamily="18" charset="0"/>
                <a:cs typeface="Times New Roman" pitchFamily="18" charset="0"/>
              </a:rPr>
              <a:t>Concept of  health</a:t>
            </a:r>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buFont typeface="Arial" pitchFamily="34" charset="0"/>
              <a:buChar char="•"/>
            </a:pPr>
            <a:r>
              <a:rPr lang="en-US" sz="2800" dirty="0" smtClean="0">
                <a:latin typeface="Times New Roman" pitchFamily="18" charset="0"/>
                <a:cs typeface="Times New Roman" pitchFamily="18" charset="0"/>
              </a:rPr>
              <a:t> </a:t>
            </a:r>
            <a:r>
              <a:rPr lang="sr-Latn-RS" sz="2800" dirty="0" smtClean="0">
                <a:latin typeface="Times New Roman" pitchFamily="18" charset="0"/>
                <a:cs typeface="Times New Roman" pitchFamily="18" charset="0"/>
              </a:rPr>
              <a:t>Determinants of health</a:t>
            </a:r>
          </a:p>
        </p:txBody>
      </p:sp>
      <p:sp>
        <p:nvSpPr>
          <p:cNvPr id="5" name="TextBox 4"/>
          <p:cNvSpPr txBox="1"/>
          <p:nvPr/>
        </p:nvSpPr>
        <p:spPr>
          <a:xfrm>
            <a:off x="1285852" y="357166"/>
            <a:ext cx="7215238"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0542155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latin typeface="Calibri" pitchFamily="34" charset="0"/>
                <a:cs typeface="Calibri" pitchFamily="34" charset="0"/>
              </a:rPr>
              <a:t>The holistic concept of health is contained in the expression of wholeness. Health is a relative state in which one is able to function well physically, mentally, socially, and spiritually to express the full range of one’s unique potentialities within the environment in which one lives. Both health and illness are dynamic processes and each person is located on a graduated scale or continuous spectrum (continuum) ranging from wellness and optimal functioning in every aspect of one’s life, at one end, to illness culminating in death, at the other</a:t>
            </a:r>
            <a:endParaRPr lang="en-US" dirty="0">
              <a:latin typeface="Calibri" pitchFamily="34" charset="0"/>
              <a:cs typeface="Calibri" pitchFamily="34" charset="0"/>
            </a:endParaRPr>
          </a:p>
        </p:txBody>
      </p:sp>
      <p:pic>
        <p:nvPicPr>
          <p:cNvPr id="4" name="Picture 3" descr="Rezultat slika za холистицки приступздрављу"/>
          <p:cNvPicPr/>
          <p:nvPr/>
        </p:nvPicPr>
        <p:blipFill>
          <a:blip r:embed="rId2" cstate="print"/>
          <a:srcRect/>
          <a:stretch>
            <a:fillRect/>
          </a:stretch>
        </p:blipFill>
        <p:spPr bwMode="auto">
          <a:xfrm>
            <a:off x="755576" y="0"/>
            <a:ext cx="7128792" cy="17454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endParaRPr lang="en-US" dirty="0" smtClean="0">
              <a:latin typeface="Calibri" pitchFamily="34" charset="0"/>
              <a:cs typeface="Calibri" pitchFamily="34" charset="0"/>
            </a:endParaRPr>
          </a:p>
          <a:p>
            <a:r>
              <a:rPr lang="en-US" dirty="0" smtClean="0">
                <a:latin typeface="Calibri" pitchFamily="34" charset="0"/>
                <a:cs typeface="Calibri" pitchFamily="34" charset="0"/>
              </a:rPr>
              <a:t>We can define </a:t>
            </a:r>
            <a:r>
              <a:rPr lang="en-US" b="1" dirty="0" smtClean="0">
                <a:latin typeface="Calibri" pitchFamily="34" charset="0"/>
                <a:cs typeface="Calibri" pitchFamily="34" charset="0"/>
              </a:rPr>
              <a:t>disease as an objective, ascertainable set of symptoms creating a settled clinical entity – diagnosis, classified according to international standard diagnostic classification (ICD) </a:t>
            </a:r>
            <a:endParaRPr lang="sr-Latn-RS" b="1" dirty="0" smtClean="0">
              <a:latin typeface="Calibri" pitchFamily="34" charset="0"/>
              <a:cs typeface="Calibri" pitchFamily="34" charset="0"/>
            </a:endParaRPr>
          </a:p>
          <a:p>
            <a:endParaRPr lang="sr-Latn-RS" b="1" dirty="0" smtClean="0">
              <a:latin typeface="Calibri" pitchFamily="34" charset="0"/>
              <a:cs typeface="Calibri" pitchFamily="34" charset="0"/>
            </a:endParaRPr>
          </a:p>
          <a:p>
            <a:endParaRPr lang="en-US" dirty="0" smtClean="0">
              <a:latin typeface="Calibri" pitchFamily="34" charset="0"/>
              <a:cs typeface="Calibri" pitchFamily="34" charset="0"/>
            </a:endParaRPr>
          </a:p>
          <a:p>
            <a:r>
              <a:rPr lang="en-US" dirty="0" smtClean="0">
                <a:latin typeface="Calibri" pitchFamily="34" charset="0"/>
                <a:cs typeface="Calibri" pitchFamily="34" charset="0"/>
              </a:rPr>
              <a:t>term </a:t>
            </a:r>
            <a:r>
              <a:rPr lang="en-US" b="1" dirty="0" smtClean="0">
                <a:latin typeface="Calibri" pitchFamily="34" charset="0"/>
                <a:cs typeface="Calibri" pitchFamily="34" charset="0"/>
              </a:rPr>
              <a:t>disability – the umbrella term for impairments, activity limitations and participation restrictions. </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dirty="0" smtClean="0"/>
          </a:p>
          <a:p>
            <a:r>
              <a:rPr lang="en-US" b="1" dirty="0" smtClean="0">
                <a:latin typeface="Calibri" pitchFamily="34" charset="0"/>
                <a:cs typeface="Calibri" pitchFamily="34" charset="0"/>
              </a:rPr>
              <a:t>The criteria for disease are:</a:t>
            </a:r>
          </a:p>
          <a:p>
            <a:r>
              <a:rPr lang="en-US" dirty="0" smtClean="0">
                <a:latin typeface="Calibri" pitchFamily="34" charset="0"/>
                <a:cs typeface="Calibri" pitchFamily="34" charset="0"/>
              </a:rPr>
              <a:t>• Manifestation: </a:t>
            </a:r>
            <a:r>
              <a:rPr lang="en-US" dirty="0" err="1" smtClean="0">
                <a:latin typeface="Calibri" pitchFamily="34" charset="0"/>
                <a:cs typeface="Calibri" pitchFamily="34" charset="0"/>
              </a:rPr>
              <a:t>symptomatology</a:t>
            </a:r>
            <a:endParaRPr lang="en-US" dirty="0" smtClean="0">
              <a:latin typeface="Calibri" pitchFamily="34" charset="0"/>
              <a:cs typeface="Calibri" pitchFamily="34" charset="0"/>
            </a:endParaRPr>
          </a:p>
          <a:p>
            <a:r>
              <a:rPr lang="en-US" dirty="0" smtClean="0">
                <a:latin typeface="Calibri" pitchFamily="34" charset="0"/>
                <a:cs typeface="Calibri" pitchFamily="34" charset="0"/>
              </a:rPr>
              <a:t>• Type: organic, functional, psycho-social</a:t>
            </a:r>
          </a:p>
          <a:p>
            <a:r>
              <a:rPr lang="en-US" dirty="0" smtClean="0">
                <a:latin typeface="Calibri" pitchFamily="34" charset="0"/>
                <a:cs typeface="Calibri" pitchFamily="34" charset="0"/>
              </a:rPr>
              <a:t>• Dynamism: acute, chronic</a:t>
            </a:r>
          </a:p>
          <a:p>
            <a:r>
              <a:rPr lang="fr-FR" dirty="0" smtClean="0">
                <a:latin typeface="Calibri" pitchFamily="34" charset="0"/>
                <a:cs typeface="Calibri" pitchFamily="34" charset="0"/>
              </a:rPr>
              <a:t>• </a:t>
            </a:r>
            <a:r>
              <a:rPr lang="fr-FR" dirty="0" err="1" smtClean="0">
                <a:latin typeface="Calibri" pitchFamily="34" charset="0"/>
                <a:cs typeface="Calibri" pitchFamily="34" charset="0"/>
              </a:rPr>
              <a:t>Development</a:t>
            </a:r>
            <a:r>
              <a:rPr lang="fr-FR" dirty="0" smtClean="0">
                <a:latin typeface="Calibri" pitchFamily="34" charset="0"/>
                <a:cs typeface="Calibri" pitchFamily="34" charset="0"/>
              </a:rPr>
              <a:t>: latent – </a:t>
            </a:r>
            <a:r>
              <a:rPr lang="fr-FR" dirty="0" err="1" smtClean="0">
                <a:latin typeface="Calibri" pitchFamily="34" charset="0"/>
                <a:cs typeface="Calibri" pitchFamily="34" charset="0"/>
              </a:rPr>
              <a:t>asymptomatic</a:t>
            </a:r>
            <a:r>
              <a:rPr lang="fr-FR" dirty="0" smtClean="0">
                <a:latin typeface="Calibri" pitchFamily="34" charset="0"/>
                <a:cs typeface="Calibri" pitchFamily="34" charset="0"/>
              </a:rPr>
              <a:t>, </a:t>
            </a:r>
            <a:r>
              <a:rPr lang="fr-FR" dirty="0" err="1" smtClean="0">
                <a:latin typeface="Calibri" pitchFamily="34" charset="0"/>
                <a:cs typeface="Calibri" pitchFamily="34" charset="0"/>
              </a:rPr>
              <a:t>unapparent</a:t>
            </a:r>
            <a:r>
              <a:rPr lang="fr-FR" dirty="0" smtClean="0">
                <a:latin typeface="Calibri" pitchFamily="34" charset="0"/>
                <a:cs typeface="Calibri" pitchFamily="34" charset="0"/>
              </a:rPr>
              <a:t>, </a:t>
            </a:r>
            <a:r>
              <a:rPr lang="fr-FR" dirty="0" err="1" smtClean="0">
                <a:latin typeface="Calibri" pitchFamily="34" charset="0"/>
                <a:cs typeface="Calibri" pitchFamily="34" charset="0"/>
              </a:rPr>
              <a:t>subclinical</a:t>
            </a:r>
            <a:r>
              <a:rPr lang="fr-FR" dirty="0" smtClean="0">
                <a:latin typeface="Calibri" pitchFamily="34" charset="0"/>
                <a:cs typeface="Calibri" pitchFamily="34" charset="0"/>
              </a:rPr>
              <a:t>; </a:t>
            </a:r>
            <a:r>
              <a:rPr lang="fr-FR" dirty="0" err="1" smtClean="0">
                <a:latin typeface="Calibri" pitchFamily="34" charset="0"/>
                <a:cs typeface="Calibri" pitchFamily="34" charset="0"/>
              </a:rPr>
              <a:t>manifest</a:t>
            </a:r>
            <a:r>
              <a:rPr lang="fr-FR" dirty="0" smtClean="0">
                <a:latin typeface="Calibri" pitchFamily="34" charset="0"/>
                <a:cs typeface="Calibri" pitchFamily="34" charset="0"/>
              </a:rPr>
              <a:t> – apparent</a:t>
            </a:r>
          </a:p>
          <a:p>
            <a:r>
              <a:rPr lang="en-US" dirty="0" smtClean="0">
                <a:latin typeface="Calibri" pitchFamily="34" charset="0"/>
                <a:cs typeface="Calibri" pitchFamily="34" charset="0"/>
              </a:rPr>
              <a:t>• Prognosis: good (</a:t>
            </a:r>
            <a:r>
              <a:rPr lang="en-US" dirty="0" err="1" smtClean="0">
                <a:latin typeface="Calibri" pitchFamily="34" charset="0"/>
                <a:cs typeface="Calibri" pitchFamily="34" charset="0"/>
              </a:rPr>
              <a:t>favourable</a:t>
            </a:r>
            <a:r>
              <a:rPr lang="en-US" dirty="0" smtClean="0">
                <a:latin typeface="Calibri" pitchFamily="34" charset="0"/>
                <a:cs typeface="Calibri" pitchFamily="34" charset="0"/>
              </a:rPr>
              <a:t>), unchangeable, </a:t>
            </a:r>
            <a:r>
              <a:rPr lang="en-US" dirty="0" err="1" smtClean="0">
                <a:latin typeface="Calibri" pitchFamily="34" charset="0"/>
                <a:cs typeface="Calibri" pitchFamily="34" charset="0"/>
              </a:rPr>
              <a:t>unfavourable</a:t>
            </a:r>
            <a:r>
              <a:rPr lang="en-US" dirty="0" smtClean="0">
                <a:latin typeface="Calibri" pitchFamily="34" charset="0"/>
                <a:cs typeface="Calibri" pitchFamily="34" charset="0"/>
              </a:rPr>
              <a:t> (bad)</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ctrTitle"/>
          </p:nvPr>
        </p:nvSpPr>
        <p:spPr>
          <a:xfrm>
            <a:off x="685800" y="404664"/>
            <a:ext cx="7772400" cy="1904275"/>
          </a:xfrm>
        </p:spPr>
        <p:txBody>
          <a:bodyPr>
            <a:normAutofit/>
          </a:bodyPr>
          <a:lstStyle/>
          <a:p>
            <a:pPr>
              <a:defRPr/>
            </a:pPr>
            <a:r>
              <a:rPr lang="en-US" sz="4400" dirty="0" smtClean="0">
                <a:latin typeface="Calibri" pitchFamily="34" charset="0"/>
                <a:cs typeface="Calibri" pitchFamily="34" charset="0"/>
              </a:rPr>
              <a:t>Determinants of health</a:t>
            </a:r>
            <a:endParaRPr lang="sr-Cyrl-CS" sz="4400" dirty="0">
              <a:latin typeface="Calibri" pitchFamily="34" charset="0"/>
              <a:cs typeface="Calibri" pitchFamily="34" charset="0"/>
            </a:endParaRPr>
          </a:p>
        </p:txBody>
      </p:sp>
      <p:sp>
        <p:nvSpPr>
          <p:cNvPr id="16387" name="Rectangle 3"/>
          <p:cNvSpPr>
            <a:spLocks noGrp="1" noChangeArrowheads="1"/>
          </p:cNvSpPr>
          <p:nvPr>
            <p:ph type="subTitle" idx="1"/>
          </p:nvPr>
        </p:nvSpPr>
        <p:spPr>
          <a:xfrm>
            <a:off x="755650" y="3452986"/>
            <a:ext cx="7772400" cy="2352278"/>
          </a:xfrm>
        </p:spPr>
        <p:txBody>
          <a:bodyPr>
            <a:normAutofit fontScale="70000" lnSpcReduction="20000"/>
          </a:bodyPr>
          <a:lstStyle/>
          <a:p>
            <a:pPr marL="45720" algn="just"/>
            <a:r>
              <a:rPr lang="en-US" sz="6000" dirty="0" smtClean="0">
                <a:latin typeface="Calibri" pitchFamily="34" charset="0"/>
                <a:cs typeface="Calibri" pitchFamily="34" charset="0"/>
              </a:rPr>
              <a:t> </a:t>
            </a:r>
            <a:r>
              <a:rPr lang="sr-Latn-RS" sz="6000" dirty="0" smtClean="0">
                <a:latin typeface="Calibri" pitchFamily="34" charset="0"/>
                <a:cs typeface="Calibri" pitchFamily="34" charset="0"/>
              </a:rPr>
              <a:t>Individual </a:t>
            </a:r>
            <a:r>
              <a:rPr lang="en-US" sz="6000" dirty="0" smtClean="0">
                <a:latin typeface="Calibri" pitchFamily="34" charset="0"/>
                <a:cs typeface="Calibri" pitchFamily="34" charset="0"/>
              </a:rPr>
              <a:t>, economic, social and environmental factors that determine the health status of individuals or population.</a:t>
            </a:r>
            <a:endParaRPr lang="sr-Latn-RS" sz="6000" dirty="0" smtClean="0">
              <a:latin typeface="Calibri" pitchFamily="34" charset="0"/>
              <a:cs typeface="Calibri" pitchFamily="34" charset="0"/>
            </a:endParaRPr>
          </a:p>
          <a:p>
            <a:pPr marL="45720" algn="just"/>
            <a:endParaRPr lang="sr-Cyrl-RS" sz="5900" dirty="0" smtClean="0">
              <a:latin typeface="Times New Roman" pitchFamily="18" charset="0"/>
              <a:cs typeface="Times New Roman" pitchFamily="18" charset="0"/>
            </a:endParaRPr>
          </a:p>
          <a:p>
            <a:pPr marR="0" eaLnBrk="1" hangingPunct="1"/>
            <a:endParaRPr 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latin typeface="Calibri" pitchFamily="34" charset="0"/>
                <a:cs typeface="Calibri" pitchFamily="34" charset="0"/>
              </a:rPr>
              <a:t>The word ‘determinant’ is used to refer to any factor, whether an event, characteristic, or other definable entity, that brings about, or contributes to a change in health. The determinants of health can be positive health factors, protective factors, or risk factors.</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08720"/>
            <a:ext cx="8229600" cy="4824535"/>
          </a:xfrm>
        </p:spPr>
        <p:txBody>
          <a:bodyPr>
            <a:noAutofit/>
          </a:bodyPr>
          <a:lstStyle/>
          <a:p>
            <a:endParaRPr lang="en-US" sz="2400" dirty="0" smtClean="0">
              <a:latin typeface="Calibri" pitchFamily="34" charset="0"/>
              <a:cs typeface="Calibri" pitchFamily="34" charset="0"/>
            </a:endParaRPr>
          </a:p>
          <a:p>
            <a:r>
              <a:rPr lang="en-US" sz="2400" b="1" dirty="0" smtClean="0">
                <a:latin typeface="Calibri" pitchFamily="34" charset="0"/>
                <a:cs typeface="Calibri" pitchFamily="34" charset="0"/>
              </a:rPr>
              <a:t>Positive health factors</a:t>
            </a:r>
            <a:r>
              <a:rPr lang="en-US" sz="2400" dirty="0" smtClean="0">
                <a:latin typeface="Calibri" pitchFamily="34" charset="0"/>
                <a:cs typeface="Calibri" pitchFamily="34" charset="0"/>
              </a:rPr>
              <a:t>. These contribute to the maintenance of health. Fundamental positive health factors are, for example, economic security, adequate housing and food security. Control over life outcomes and enjoying good relationships in the home and other emotionally rewarding social relationships are also important positive health factors.</a:t>
            </a:r>
          </a:p>
          <a:p>
            <a:endParaRPr lang="en-US" sz="2400" dirty="0" smtClean="0">
              <a:latin typeface="Calibri" pitchFamily="34" charset="0"/>
              <a:cs typeface="Calibri" pitchFamily="34" charset="0"/>
            </a:endParaRPr>
          </a:p>
          <a:p>
            <a:r>
              <a:rPr lang="en-US" sz="2400" b="1" dirty="0" smtClean="0">
                <a:latin typeface="Calibri" pitchFamily="34" charset="0"/>
                <a:cs typeface="Calibri" pitchFamily="34" charset="0"/>
              </a:rPr>
              <a:t>Protective </a:t>
            </a:r>
            <a:r>
              <a:rPr lang="en-US" sz="2400" b="1" dirty="0" err="1" smtClean="0">
                <a:latin typeface="Calibri" pitchFamily="34" charset="0"/>
                <a:cs typeface="Calibri" pitchFamily="34" charset="0"/>
              </a:rPr>
              <a:t>factors.</a:t>
            </a:r>
            <a:r>
              <a:rPr lang="en-US" sz="2400" dirty="0" err="1" smtClean="0">
                <a:latin typeface="Calibri" pitchFamily="34" charset="0"/>
                <a:cs typeface="Calibri" pitchFamily="34" charset="0"/>
              </a:rPr>
              <a:t>These</a:t>
            </a:r>
            <a:r>
              <a:rPr lang="en-US" sz="2400" b="1" dirty="0" smtClean="0">
                <a:latin typeface="Calibri" pitchFamily="34" charset="0"/>
                <a:cs typeface="Calibri" pitchFamily="34" charset="0"/>
              </a:rPr>
              <a:t> </a:t>
            </a:r>
            <a:r>
              <a:rPr lang="en-US" sz="2400" dirty="0" smtClean="0">
                <a:latin typeface="Calibri" pitchFamily="34" charset="0"/>
                <a:cs typeface="Calibri" pitchFamily="34" charset="0"/>
              </a:rPr>
              <a:t>are factors that eliminate the risk of, or facilitate resistance to, disease. The classical example is immunization against a variety of infectious diseases. </a:t>
            </a:r>
          </a:p>
          <a:p>
            <a:pPr>
              <a:buNone/>
            </a:pPr>
            <a:r>
              <a:rPr lang="en-US" sz="2400" dirty="0" smtClean="0">
                <a:latin typeface="Calibri" pitchFamily="34" charset="0"/>
                <a:cs typeface="Calibri" pitchFamily="34" charset="0"/>
              </a:rPr>
              <a:t>      </a:t>
            </a:r>
            <a:r>
              <a:rPr lang="en-US" sz="2400" b="1" dirty="0" smtClean="0">
                <a:latin typeface="Calibri" pitchFamily="34" charset="0"/>
                <a:cs typeface="Calibri" pitchFamily="34" charset="0"/>
              </a:rPr>
              <a:t>Psychosocial factors</a:t>
            </a:r>
            <a:r>
              <a:rPr lang="en-US" sz="2400" dirty="0" smtClean="0">
                <a:latin typeface="Calibri" pitchFamily="34" charset="0"/>
                <a:cs typeface="Calibri" pitchFamily="34" charset="0"/>
              </a:rPr>
              <a:t>, such as social support and a sense of purpose and direction in life, are also increasingly recognized as factors that protect health. Healthy diets are also considered to be protective.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999064"/>
            <a:ext cx="8229600" cy="4526280"/>
          </a:xfrm>
        </p:spPr>
        <p:txBody>
          <a:bodyPr/>
          <a:lstStyle/>
          <a:p>
            <a:r>
              <a:rPr lang="en-US" sz="2800" dirty="0" smtClean="0">
                <a:latin typeface="Calibri" pitchFamily="34" charset="0"/>
                <a:cs typeface="Calibri" pitchFamily="34" charset="0"/>
              </a:rPr>
              <a:t>Risk factors or risk </a:t>
            </a:r>
            <a:r>
              <a:rPr lang="en-US" sz="2800" dirty="0" err="1" smtClean="0">
                <a:latin typeface="Calibri" pitchFamily="34" charset="0"/>
                <a:cs typeface="Calibri" pitchFamily="34" charset="0"/>
              </a:rPr>
              <a:t>conditions.These</a:t>
            </a:r>
            <a:r>
              <a:rPr lang="en-US" sz="2800" dirty="0" smtClean="0">
                <a:latin typeface="Calibri" pitchFamily="34" charset="0"/>
                <a:cs typeface="Calibri" pitchFamily="34" charset="0"/>
              </a:rPr>
              <a:t> cause health problems and diseases that are potentially preventable. These risk factors or risk conditions can be social or economic or can be associated with specific environmental or lifestyle-related health hazards, such as polluted air and smoking</a:t>
            </a:r>
            <a:r>
              <a:rPr lang="en-US" sz="2800" b="1" dirty="0" smtClean="0">
                <a:latin typeface="Calibri" pitchFamily="34" charset="0"/>
                <a:cs typeface="Calibri" pitchFamily="34" charset="0"/>
              </a:rPr>
              <a:t>.</a:t>
            </a:r>
            <a:endParaRPr lang="en-US" sz="28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0" y="260648"/>
            <a:ext cx="9144000" cy="5867400"/>
          </a:xfrm>
          <a:prstGeom prst="rect">
            <a:avLst/>
          </a:prstGeom>
        </p:spPr>
        <p:txBody>
          <a:bodyPr>
            <a:normAutofit/>
          </a:bodyPr>
          <a:lstStyle/>
          <a:p>
            <a:pPr marL="45720" indent="0" algn="just">
              <a:buNone/>
            </a:pPr>
            <a:endParaRPr lang="sr-Cyrl-RS" dirty="0">
              <a:solidFill>
                <a:schemeClr val="tx1"/>
              </a:solidFill>
            </a:endParaRPr>
          </a:p>
          <a:p>
            <a:pPr marL="45720" indent="0" algn="just">
              <a:buNone/>
            </a:pPr>
            <a:r>
              <a:rPr lang="en-US" dirty="0" smtClean="0">
                <a:latin typeface="Calibri" pitchFamily="34" charset="0"/>
                <a:cs typeface="Calibri" pitchFamily="34" charset="0"/>
              </a:rPr>
              <a:t>Determinants of health</a:t>
            </a:r>
            <a:r>
              <a:rPr lang="sr-Cyrl-RS" dirty="0" smtClean="0">
                <a:solidFill>
                  <a:schemeClr val="tx1"/>
                </a:solidFill>
                <a:latin typeface="Times New Roman" pitchFamily="18" charset="0"/>
                <a:cs typeface="Times New Roman" pitchFamily="18" charset="0"/>
              </a:rPr>
              <a:t>:</a:t>
            </a:r>
          </a:p>
          <a:p>
            <a:pPr marL="45720" indent="0" algn="just">
              <a:buNone/>
            </a:pPr>
            <a:endParaRPr lang="sr-Cyrl-RS" dirty="0">
              <a:solidFill>
                <a:schemeClr val="tx1"/>
              </a:solidFill>
              <a:latin typeface="Calibri" pitchFamily="34" charset="0"/>
              <a:cs typeface="Calibri" pitchFamily="34" charset="0"/>
            </a:endParaRPr>
          </a:p>
          <a:p>
            <a:pPr marL="560070" indent="-514350" algn="just">
              <a:buNone/>
            </a:pPr>
            <a:r>
              <a:rPr lang="en-US" dirty="0" smtClean="0">
                <a:latin typeface="Calibri" pitchFamily="34" charset="0"/>
                <a:cs typeface="Calibri" pitchFamily="34" charset="0"/>
              </a:rPr>
              <a:t>1. </a:t>
            </a:r>
            <a:r>
              <a:rPr lang="en-US" sz="2800" dirty="0" smtClean="0">
                <a:latin typeface="Calibri" pitchFamily="34" charset="0"/>
                <a:cs typeface="Calibri" pitchFamily="34" charset="0"/>
              </a:rPr>
              <a:t>hereditary factors - the influence of genes, respectively interaction of genes and environmental factors on the onset of disease </a:t>
            </a:r>
          </a:p>
          <a:p>
            <a:pPr marL="560070" indent="-514350" algn="just">
              <a:buNone/>
            </a:pPr>
            <a:r>
              <a:rPr lang="en-US" sz="2800" dirty="0" smtClean="0">
                <a:latin typeface="Calibri" pitchFamily="34" charset="0"/>
                <a:cs typeface="Calibri" pitchFamily="34" charset="0"/>
              </a:rPr>
              <a:t>2. environmental factors - possibilities factors from the natural environment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about environmental factors which he created man (culture, social environment...),</a:t>
            </a:r>
            <a:endParaRPr lang="en-US" sz="2800" dirty="0">
              <a:latin typeface="Calibri" pitchFamily="34" charset="0"/>
              <a:cs typeface="Calibri" pitchFamily="34" charset="0"/>
            </a:endParaRPr>
          </a:p>
        </p:txBody>
      </p:sp>
      <p:pic>
        <p:nvPicPr>
          <p:cNvPr id="6" name="Picture 5" descr="Rezultat slika za гени"/>
          <p:cNvPicPr/>
          <p:nvPr/>
        </p:nvPicPr>
        <p:blipFill>
          <a:blip r:embed="rId3" cstate="print"/>
          <a:srcRect/>
          <a:stretch>
            <a:fillRect/>
          </a:stretch>
        </p:blipFill>
        <p:spPr bwMode="auto">
          <a:xfrm>
            <a:off x="6084168" y="0"/>
            <a:ext cx="2808312" cy="1412776"/>
          </a:xfrm>
          <a:prstGeom prst="rect">
            <a:avLst/>
          </a:prstGeom>
          <a:noFill/>
          <a:ln w="9525">
            <a:noFill/>
            <a:miter lim="800000"/>
            <a:headEnd/>
            <a:tailEnd/>
          </a:ln>
        </p:spPr>
      </p:pic>
      <p:pic>
        <p:nvPicPr>
          <p:cNvPr id="7" name="Picture 6" descr="Rezultat slika za енвиромент"/>
          <p:cNvPicPr/>
          <p:nvPr/>
        </p:nvPicPr>
        <p:blipFill>
          <a:blip r:embed="rId4" cstate="print"/>
          <a:srcRect/>
          <a:stretch>
            <a:fillRect/>
          </a:stretch>
        </p:blipFill>
        <p:spPr bwMode="auto">
          <a:xfrm>
            <a:off x="5076056" y="4797152"/>
            <a:ext cx="3024336" cy="1412776"/>
          </a:xfrm>
          <a:prstGeom prst="rect">
            <a:avLst/>
          </a:prstGeom>
          <a:noFill/>
          <a:ln w="9525">
            <a:noFill/>
            <a:miter lim="800000"/>
            <a:headEnd/>
            <a:tailEnd/>
          </a:ln>
        </p:spPr>
      </p:pic>
    </p:spTree>
    <p:extLst>
      <p:ext uri="{BB962C8B-B14F-4D97-AF65-F5344CB8AC3E}">
        <p14:creationId xmlns="" xmlns:p14="http://schemas.microsoft.com/office/powerpoint/2010/main" val="18850732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latin typeface="Calibri" pitchFamily="34" charset="0"/>
                <a:cs typeface="Calibri" pitchFamily="34" charset="0"/>
              </a:rPr>
              <a:t>D</a:t>
            </a:r>
            <a:r>
              <a:rPr lang="en-US" dirty="0" err="1" smtClean="0">
                <a:latin typeface="Calibri" pitchFamily="34" charset="0"/>
                <a:cs typeface="Calibri" pitchFamily="34" charset="0"/>
              </a:rPr>
              <a:t>eterminants</a:t>
            </a:r>
            <a:r>
              <a:rPr lang="en-US" dirty="0" smtClean="0">
                <a:latin typeface="Calibri" pitchFamily="34" charset="0"/>
                <a:cs typeface="Calibri" pitchFamily="34" charset="0"/>
              </a:rPr>
              <a:t> of health</a:t>
            </a:r>
            <a:endParaRPr lang="en-US" dirty="0">
              <a:latin typeface="Calibri" pitchFamily="34" charset="0"/>
              <a:cs typeface="Calibri" pitchFamily="34" charset="0"/>
            </a:endParaRPr>
          </a:p>
        </p:txBody>
      </p:sp>
      <p:sp>
        <p:nvSpPr>
          <p:cNvPr id="3" name="Content Placeholder 2"/>
          <p:cNvSpPr>
            <a:spLocks noGrp="1"/>
          </p:cNvSpPr>
          <p:nvPr>
            <p:ph idx="1"/>
          </p:nvPr>
        </p:nvSpPr>
        <p:spPr/>
        <p:txBody>
          <a:bodyPr/>
          <a:lstStyle/>
          <a:p>
            <a:endParaRPr lang="en-US" dirty="0" smtClean="0">
              <a:latin typeface="Calibri" pitchFamily="34" charset="0"/>
              <a:cs typeface="Calibri" pitchFamily="34" charset="0"/>
            </a:endParaRPr>
          </a:p>
          <a:p>
            <a:pPr>
              <a:buNone/>
            </a:pPr>
            <a:r>
              <a:rPr lang="sr-Latn-RS" dirty="0" smtClean="0">
                <a:latin typeface="Calibri" pitchFamily="34" charset="0"/>
                <a:cs typeface="Calibri" pitchFamily="34" charset="0"/>
              </a:rPr>
              <a:t>   </a:t>
            </a:r>
            <a:r>
              <a:rPr lang="en-US" dirty="0" smtClean="0">
                <a:latin typeface="Calibri" pitchFamily="34" charset="0"/>
                <a:cs typeface="Calibri" pitchFamily="34" charset="0"/>
              </a:rPr>
              <a:t>It is generally accepted that the </a:t>
            </a:r>
            <a:r>
              <a:rPr lang="en-US" b="1" dirty="0" smtClean="0">
                <a:latin typeface="Calibri" pitchFamily="34" charset="0"/>
                <a:cs typeface="Calibri" pitchFamily="34" charset="0"/>
              </a:rPr>
              <a:t>determinants of health include</a:t>
            </a:r>
          </a:p>
          <a:p>
            <a:r>
              <a:rPr lang="en-US" dirty="0" smtClean="0">
                <a:latin typeface="Calibri" pitchFamily="34" charset="0"/>
                <a:cs typeface="Calibri" pitchFamily="34" charset="0"/>
              </a:rPr>
              <a:t>the physical environment—natural and built;</a:t>
            </a:r>
          </a:p>
          <a:p>
            <a:r>
              <a:rPr lang="en-US" dirty="0" smtClean="0">
                <a:latin typeface="Calibri" pitchFamily="34" charset="0"/>
                <a:cs typeface="Calibri" pitchFamily="34" charset="0"/>
              </a:rPr>
              <a:t>• the social environment;</a:t>
            </a:r>
          </a:p>
          <a:p>
            <a:r>
              <a:rPr lang="en-US" dirty="0" smtClean="0">
                <a:latin typeface="Calibri" pitchFamily="34" charset="0"/>
                <a:cs typeface="Calibri" pitchFamily="34" charset="0"/>
              </a:rPr>
              <a:t>• individual </a:t>
            </a:r>
            <a:r>
              <a:rPr lang="en-US" dirty="0" err="1" smtClean="0">
                <a:latin typeface="Calibri" pitchFamily="34" charset="0"/>
                <a:cs typeface="Calibri" pitchFamily="34" charset="0"/>
              </a:rPr>
              <a:t>behaviour</a:t>
            </a:r>
            <a:r>
              <a:rPr lang="en-US" dirty="0" smtClean="0">
                <a:latin typeface="Calibri" pitchFamily="34" charset="0"/>
                <a:cs typeface="Calibri" pitchFamily="34" charset="0"/>
              </a:rPr>
              <a:t>;</a:t>
            </a:r>
          </a:p>
          <a:p>
            <a:r>
              <a:rPr lang="en-US" dirty="0" smtClean="0">
                <a:latin typeface="Calibri" pitchFamily="34" charset="0"/>
                <a:cs typeface="Calibri" pitchFamily="34" charset="0"/>
              </a:rPr>
              <a:t>• human biology; and</a:t>
            </a:r>
          </a:p>
          <a:p>
            <a:r>
              <a:rPr lang="en-US" dirty="0" smtClean="0">
                <a:latin typeface="Calibri" pitchFamily="34" charset="0"/>
                <a:cs typeface="Calibri" pitchFamily="34" charset="0"/>
              </a:rPr>
              <a:t>• health system</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8" name="Rectangle 4"/>
          <p:cNvSpPr>
            <a:spLocks noGrp="1" noChangeArrowheads="1"/>
          </p:cNvSpPr>
          <p:nvPr>
            <p:ph type="title"/>
          </p:nvPr>
        </p:nvSpPr>
        <p:spPr>
          <a:xfrm>
            <a:off x="457200" y="341784"/>
            <a:ext cx="8229600" cy="1143000"/>
          </a:xfrm>
        </p:spPr>
        <p:txBody>
          <a:bodyPr>
            <a:normAutofit fontScale="90000"/>
          </a:bodyPr>
          <a:lstStyle/>
          <a:p>
            <a:pPr eaLnBrk="1" fontAlgn="auto" hangingPunct="1">
              <a:spcAft>
                <a:spcPts val="0"/>
              </a:spcAft>
              <a:defRPr/>
            </a:pPr>
            <a:r>
              <a:rPr lang="en-US" dirty="0"/>
              <a:t>Dahlgren and Whitehead Model </a:t>
            </a:r>
          </a:p>
        </p:txBody>
      </p:sp>
      <p:pic>
        <p:nvPicPr>
          <p:cNvPr id="30723" name="Picture 5" descr="OPE14A3_Pic-1"/>
          <p:cNvPicPr>
            <a:picLocks noChangeAspect="1" noChangeArrowheads="1"/>
          </p:cNvPicPr>
          <p:nvPr/>
        </p:nvPicPr>
        <p:blipFill>
          <a:blip r:embed="rId3" cstate="print"/>
          <a:srcRect/>
          <a:stretch>
            <a:fillRect/>
          </a:stretch>
        </p:blipFill>
        <p:spPr bwMode="auto">
          <a:xfrm>
            <a:off x="533400" y="2133600"/>
            <a:ext cx="7848600" cy="410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403648" y="597124"/>
            <a:ext cx="6068269"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cs typeface="Calibri" pitchFamily="34" charset="0"/>
              </a:rPr>
              <a:t>A different approach to medical science </a:t>
            </a:r>
          </a:p>
        </p:txBody>
      </p:sp>
      <p:sp>
        <p:nvSpPr>
          <p:cNvPr id="3074" name="Rectangle 2"/>
          <p:cNvSpPr>
            <a:spLocks noChangeArrowheads="1"/>
          </p:cNvSpPr>
          <p:nvPr/>
        </p:nvSpPr>
        <p:spPr bwMode="auto">
          <a:xfrm>
            <a:off x="755576" y="2063417"/>
            <a:ext cx="77048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dirty="0" err="1" smtClean="0">
                <a:ln>
                  <a:noFill/>
                </a:ln>
                <a:solidFill>
                  <a:schemeClr val="tx1"/>
                </a:solidFill>
                <a:effectLst/>
                <a:latin typeface="Calibri" pitchFamily="34" charset="0"/>
                <a:cs typeface="Calibri" pitchFamily="34" charset="0"/>
              </a:rPr>
              <a:t>Prevention</a:t>
            </a:r>
            <a:r>
              <a:rPr lang="en-US" sz="2800" dirty="0" err="1" smtClean="0">
                <a:latin typeface="Calibri" pitchFamily="34" charset="0"/>
                <a:cs typeface="Calibri" pitchFamily="34" charset="0"/>
              </a:rPr>
              <a:t>,</a:t>
            </a:r>
            <a:r>
              <a:rPr kumimoji="0" lang="en-US" sz="2800" b="0" i="0" u="none" strike="noStrike" cap="none" normalizeH="0" baseline="0" dirty="0" err="1" smtClean="0">
                <a:ln>
                  <a:noFill/>
                </a:ln>
                <a:solidFill>
                  <a:schemeClr val="tx1"/>
                </a:solidFill>
                <a:effectLst/>
                <a:latin typeface="Calibri" pitchFamily="34" charset="0"/>
                <a:cs typeface="Calibri" pitchFamily="34" charset="0"/>
              </a:rPr>
              <a:t>preservation</a:t>
            </a:r>
            <a:r>
              <a:rPr kumimoji="0" lang="en-US" sz="2800" b="0" i="0" u="none" strike="noStrike" cap="none" normalizeH="0" baseline="0" dirty="0" smtClean="0">
                <a:ln>
                  <a:noFill/>
                </a:ln>
                <a:solidFill>
                  <a:schemeClr val="tx1"/>
                </a:solidFill>
                <a:effectLst/>
                <a:latin typeface="Calibri" pitchFamily="34" charset="0"/>
                <a:cs typeface="Calibri" pitchFamily="34" charset="0"/>
              </a:rPr>
              <a:t> and improvement of health</a:t>
            </a:r>
          </a:p>
          <a:p>
            <a:pPr marL="514350" marR="0" lvl="0" indent="-514350" algn="l" defTabSz="914400" rtl="0" eaLnBrk="1" fontAlgn="base" latinLnBrk="0" hangingPunct="1">
              <a:lnSpc>
                <a:spcPct val="100000"/>
              </a:lnSpc>
              <a:spcBef>
                <a:spcPct val="0"/>
              </a:spcBef>
              <a:spcAft>
                <a:spcPct val="0"/>
              </a:spcAft>
              <a:buClrTx/>
              <a:buSzTx/>
              <a:buFontTx/>
              <a:buAutoNum type="arabicPeriod"/>
              <a:tabLst/>
            </a:pPr>
            <a:endParaRPr lang="en-US" sz="2800" dirty="0" smtClean="0">
              <a:latin typeface="Calibri" pitchFamily="34" charset="0"/>
              <a:cs typeface="Calibri" pitchFamily="34" charset="0"/>
            </a:endParaRPr>
          </a:p>
          <a:p>
            <a:pPr marL="514350" marR="0" lvl="0" indent="-514350" algn="l" defTabSz="914400" rtl="0" eaLnBrk="1" fontAlgn="base" latinLnBrk="0" hangingPunct="1">
              <a:lnSpc>
                <a:spcPct val="100000"/>
              </a:lnSpc>
              <a:spcBef>
                <a:spcPct val="0"/>
              </a:spcBef>
              <a:spcAft>
                <a:spcPct val="0"/>
              </a:spcAft>
              <a:buClrTx/>
              <a:buSzTx/>
              <a:buFontTx/>
              <a:buAutoNum type="arabicPeriod"/>
              <a:tabLst/>
            </a:pPr>
            <a:endParaRPr kumimoji="0" lang="en-US" sz="2800" b="0" i="0" u="none" strike="noStrike" cap="none" normalizeH="0" baseline="0" dirty="0" smtClean="0">
              <a:ln>
                <a:noFill/>
              </a:ln>
              <a:solidFill>
                <a:schemeClr val="tx1"/>
              </a:solidFill>
              <a:effectLst/>
              <a:latin typeface="Calibri" pitchFamily="34" charset="0"/>
              <a:cs typeface="Calibri" pitchFamily="34" charset="0"/>
            </a:endParaRPr>
          </a:p>
          <a:p>
            <a:pPr marL="514350" lvl="0" indent="-514350" fontAlgn="base">
              <a:spcBef>
                <a:spcPct val="0"/>
              </a:spcBef>
              <a:spcAft>
                <a:spcPct val="0"/>
              </a:spcAft>
              <a:buFontTx/>
              <a:buAutoNum type="arabicPeriod"/>
            </a:pPr>
            <a:r>
              <a:rPr kumimoji="0" lang="en-US" sz="3200" b="0" i="0" u="none" strike="noStrike" cap="none" normalizeH="0" baseline="0" dirty="0" smtClean="0">
                <a:ln>
                  <a:noFill/>
                </a:ln>
                <a:solidFill>
                  <a:schemeClr val="tx1"/>
                </a:solidFill>
                <a:effectLst/>
                <a:latin typeface="Calibri" pitchFamily="34" charset="0"/>
                <a:cs typeface="Calibri" pitchFamily="34" charset="0"/>
              </a:rPr>
              <a:t> </a:t>
            </a:r>
            <a:r>
              <a:rPr lang="en-US" sz="2800" dirty="0" smtClean="0">
                <a:latin typeface="Calibri" pitchFamily="34" charset="0"/>
                <a:cs typeface="Calibri" pitchFamily="34" charset="0"/>
              </a:rPr>
              <a:t>Treatment of diseases</a:t>
            </a:r>
            <a:endParaRPr kumimoji="0" lang="en-US" sz="2800" b="0" i="0" u="none" strike="noStrike" cap="none" normalizeH="0" baseline="0" dirty="0" smtClean="0">
              <a:ln>
                <a:noFill/>
              </a:ln>
              <a:solidFill>
                <a:schemeClr val="tx1"/>
              </a:solidFill>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Dahlgren and Whitehead Model </a:t>
            </a:r>
            <a:endParaRPr lang="en-US" dirty="0"/>
          </a:p>
        </p:txBody>
      </p:sp>
      <p:sp>
        <p:nvSpPr>
          <p:cNvPr id="4" name="Rectangle 3"/>
          <p:cNvSpPr/>
          <p:nvPr/>
        </p:nvSpPr>
        <p:spPr>
          <a:xfrm>
            <a:off x="611560" y="1988839"/>
            <a:ext cx="8208912" cy="4154984"/>
          </a:xfrm>
          <a:prstGeom prst="rect">
            <a:avLst/>
          </a:prstGeom>
        </p:spPr>
        <p:txBody>
          <a:bodyPr wrap="square">
            <a:spAutoFit/>
          </a:bodyPr>
          <a:lstStyle/>
          <a:p>
            <a:r>
              <a:rPr lang="en-US" sz="2400" dirty="0" smtClean="0">
                <a:latin typeface="Calibri" pitchFamily="34" charset="0"/>
                <a:cs typeface="Calibri" pitchFamily="34" charset="0"/>
              </a:rPr>
              <a:t>The ‘rainbow’ model of health inequities is a </a:t>
            </a:r>
            <a:r>
              <a:rPr lang="en-US" sz="2400" dirty="0" err="1" smtClean="0">
                <a:latin typeface="Calibri" pitchFamily="34" charset="0"/>
                <a:cs typeface="Calibri" pitchFamily="34" charset="0"/>
              </a:rPr>
              <a:t>socioecological</a:t>
            </a:r>
            <a:r>
              <a:rPr lang="en-US" sz="2400" dirty="0" smtClean="0">
                <a:latin typeface="Calibri" pitchFamily="34" charset="0"/>
                <a:cs typeface="Calibri" pitchFamily="34" charset="0"/>
              </a:rPr>
              <a:t> model in which determinants of health and potential policy interventions are organized on five hierarchical levels. These are, in descending order</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general socioeconomic, cultural, and environmental conditions, </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(ii) living and working conditions, </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(iii) social and community networks, </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(iv) individual lifestyle factors, and </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(v) age, sex and constitutional factors, with the latter being individual-level stable characteristics. </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Dahlgren and Whitehead Model </a:t>
            </a:r>
            <a:endParaRPr lang="en-US" dirty="0"/>
          </a:p>
        </p:txBody>
      </p:sp>
      <p:sp>
        <p:nvSpPr>
          <p:cNvPr id="3" name="Rectangle 2"/>
          <p:cNvSpPr/>
          <p:nvPr/>
        </p:nvSpPr>
        <p:spPr>
          <a:xfrm>
            <a:off x="611560" y="1556793"/>
            <a:ext cx="8208912" cy="5262979"/>
          </a:xfrm>
          <a:prstGeom prst="rect">
            <a:avLst/>
          </a:prstGeom>
        </p:spPr>
        <p:txBody>
          <a:bodyPr wrap="square">
            <a:spAutoFit/>
          </a:bodyPr>
          <a:lstStyle/>
          <a:p>
            <a:r>
              <a:rPr lang="en-US" sz="2400" dirty="0" smtClean="0">
                <a:latin typeface="Calibri" pitchFamily="34" charset="0"/>
                <a:cs typeface="Calibri" pitchFamily="34" charset="0"/>
              </a:rPr>
              <a:t>On these levels, so-called “positive health factors”, “protective factors”, and “risk factors” are assumed to influence health—for example, on level (ii), hazardous working conditions would constitute a health risk factor. The unequal distribution of these factors is considered a determinant of health inequities—a violation of the ideal that everyone should be able to achieve their full health potential regardless of their social position or other socially determined factors.</a:t>
            </a:r>
            <a:r>
              <a:rPr lang="en-US" sz="2400" baseline="30000" dirty="0" smtClean="0">
                <a:latin typeface="Calibri" pitchFamily="34" charset="0"/>
                <a:cs typeface="Calibri" pitchFamily="34" charset="0"/>
                <a:hlinkClick r:id="rId2"/>
              </a:rPr>
              <a:t>1</a:t>
            </a:r>
            <a:r>
              <a:rPr lang="en-US" sz="2400" baseline="30000" dirty="0" smtClean="0">
                <a:latin typeface="Calibri" pitchFamily="34" charset="0"/>
                <a:cs typeface="Calibri" pitchFamily="34" charset="0"/>
              </a:rPr>
              <a:t>,</a:t>
            </a:r>
            <a:r>
              <a:rPr lang="en-US" sz="2400" baseline="30000" dirty="0" smtClean="0">
                <a:latin typeface="Calibri" pitchFamily="34" charset="0"/>
                <a:cs typeface="Calibri" pitchFamily="34" charset="0"/>
                <a:hlinkClick r:id="rId2"/>
              </a:rPr>
              <a:t>5</a:t>
            </a:r>
            <a:r>
              <a:rPr lang="en-US" sz="2400" dirty="0" smtClean="0">
                <a:latin typeface="Calibri" pitchFamily="34" charset="0"/>
                <a:cs typeface="Calibri" pitchFamily="34" charset="0"/>
              </a:rPr>
              <a:t> In our example, the exposure to hazardous working conditions is unequal, as workplaces that feature hazardous working conditions are disproportionally filled by individuals with lower educational attainment. If such an unequal distribution of health problems is considered avoidable or unjust, the term “health inequities” is applied</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libri" pitchFamily="34" charset="0"/>
                <a:cs typeface="Calibri" pitchFamily="34" charset="0"/>
              </a:rPr>
              <a:t>The social determinants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latin typeface="Calibri" pitchFamily="34" charset="0"/>
                <a:cs typeface="Calibri" pitchFamily="34" charset="0"/>
              </a:rPr>
              <a:t>The social determinants of health (SDH) are the non-medical factors that influence health outcomes.</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determinants</a:t>
            </a:r>
            <a:endParaRPr lang="en-US" dirty="0"/>
          </a:p>
        </p:txBody>
      </p:sp>
      <p:sp>
        <p:nvSpPr>
          <p:cNvPr id="3" name="Content Placeholder 2"/>
          <p:cNvSpPr>
            <a:spLocks noGrp="1"/>
          </p:cNvSpPr>
          <p:nvPr>
            <p:ph idx="1"/>
          </p:nvPr>
        </p:nvSpPr>
        <p:spPr>
          <a:xfrm>
            <a:off x="457200" y="1412776"/>
            <a:ext cx="8229600" cy="4879107"/>
          </a:xfrm>
        </p:spPr>
        <p:txBody>
          <a:bodyPr>
            <a:noAutofit/>
          </a:bodyPr>
          <a:lstStyle/>
          <a:p>
            <a:r>
              <a:rPr lang="en-US" sz="2400" dirty="0" smtClean="0">
                <a:latin typeface="Calibri" pitchFamily="34" charset="0"/>
                <a:cs typeface="Calibri" pitchFamily="34" charset="0"/>
              </a:rPr>
              <a:t>Income and social status - higher income and social status are linked to better health. The greater the gap between the richest and poorest people, the greater the differences in health.</a:t>
            </a:r>
          </a:p>
          <a:p>
            <a:r>
              <a:rPr lang="en-US" sz="2400" dirty="0" smtClean="0">
                <a:latin typeface="Calibri" pitchFamily="34" charset="0"/>
                <a:cs typeface="Calibri" pitchFamily="34" charset="0"/>
              </a:rPr>
              <a:t>Education – low education levels are linked with poor health, more stress and lower self-confidence.</a:t>
            </a:r>
          </a:p>
          <a:p>
            <a:r>
              <a:rPr lang="en-US" sz="2400" dirty="0" smtClean="0">
                <a:latin typeface="Calibri" pitchFamily="34" charset="0"/>
                <a:cs typeface="Calibri" pitchFamily="34" charset="0"/>
              </a:rPr>
              <a:t>Physical environment – safe water and clean air, healthy workplaces, safe houses, communities and roads all contribute to good health. Employment and working conditions – people in employment are healthier, particularly those who have more control over their working conditions</a:t>
            </a:r>
          </a:p>
          <a:p>
            <a:r>
              <a:rPr lang="en-US" sz="2400" dirty="0" smtClean="0">
                <a:latin typeface="Calibri" pitchFamily="34" charset="0"/>
                <a:cs typeface="Calibri" pitchFamily="34" charset="0"/>
              </a:rPr>
              <a:t>Social support networks – greater support from families, friends and communities is linked to better health. Culture - customs and traditions, and the beliefs of the family and community all affect health.</a:t>
            </a:r>
          </a:p>
          <a:p>
            <a:r>
              <a:rPr lang="en-US" sz="2400" dirty="0" smtClean="0">
                <a:latin typeface="Calibri" pitchFamily="34" charset="0"/>
                <a:cs typeface="Calibri" pitchFamily="34" charset="0"/>
              </a:rPr>
              <a:t> </a:t>
            </a:r>
          </a:p>
          <a:p>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determinants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Calibri" pitchFamily="34" charset="0"/>
                <a:cs typeface="Calibri" pitchFamily="34" charset="0"/>
              </a:rPr>
              <a:t>Genetics - inheritance plays a part in determining lifespan, healthiness and the likelihood of developing certain illnesses. Personal </a:t>
            </a:r>
            <a:r>
              <a:rPr lang="en-US" dirty="0" err="1" smtClean="0">
                <a:latin typeface="Calibri" pitchFamily="34" charset="0"/>
                <a:cs typeface="Calibri" pitchFamily="34" charset="0"/>
              </a:rPr>
              <a:t>behaviour</a:t>
            </a:r>
            <a:r>
              <a:rPr lang="en-US" dirty="0" smtClean="0">
                <a:latin typeface="Calibri" pitchFamily="34" charset="0"/>
                <a:cs typeface="Calibri" pitchFamily="34" charset="0"/>
              </a:rPr>
              <a:t> and coping skills – balanced eating, keeping active, smoking, drinking, and how we deal with life’s stresses and challenges all affect health.</a:t>
            </a:r>
          </a:p>
          <a:p>
            <a:r>
              <a:rPr lang="en-US" dirty="0" smtClean="0">
                <a:latin typeface="Calibri" pitchFamily="34" charset="0"/>
                <a:cs typeface="Calibri" pitchFamily="34" charset="0"/>
              </a:rPr>
              <a:t>Health services - access and use of services that prevent and treat disease influences health</a:t>
            </a:r>
          </a:p>
          <a:p>
            <a:r>
              <a:rPr lang="en-US" dirty="0" smtClean="0">
                <a:latin typeface="Calibri" pitchFamily="34" charset="0"/>
                <a:cs typeface="Calibri" pitchFamily="34" charset="0"/>
              </a:rPr>
              <a:t>Gender - Men and women suffer from different types of diseases at different ages</a:t>
            </a:r>
            <a:r>
              <a:rPr lang="en-US" dirty="0" smtClean="0"/>
              <a:t>.</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196752"/>
            <a:ext cx="8229600" cy="4526280"/>
          </a:xfrm>
        </p:spPr>
        <p:txBody>
          <a:bodyPr>
            <a:noAutofit/>
          </a:bodyPr>
          <a:lstStyle/>
          <a:p>
            <a:endParaRPr lang="en-US" sz="2400" dirty="0" smtClean="0">
              <a:latin typeface="Calibri" pitchFamily="34" charset="0"/>
              <a:cs typeface="Calibri" pitchFamily="34" charset="0"/>
            </a:endParaRPr>
          </a:p>
          <a:p>
            <a:r>
              <a:rPr lang="en-US" sz="2400" b="1" u="sng" dirty="0" smtClean="0">
                <a:latin typeface="Calibri" pitchFamily="34" charset="0"/>
                <a:cs typeface="Calibri" pitchFamily="34" charset="0"/>
              </a:rPr>
              <a:t>Health equity </a:t>
            </a:r>
            <a:r>
              <a:rPr lang="en-US" sz="2400" b="1" dirty="0" smtClean="0">
                <a:latin typeface="Calibri" pitchFamily="34" charset="0"/>
                <a:cs typeface="Calibri" pitchFamily="34" charset="0"/>
              </a:rPr>
              <a:t>according to WHO  is defined as:</a:t>
            </a:r>
          </a:p>
          <a:p>
            <a:r>
              <a:rPr lang="en-US" sz="2400" dirty="0" smtClean="0">
                <a:latin typeface="Calibri" pitchFamily="34" charset="0"/>
                <a:cs typeface="Calibri" pitchFamily="34" charset="0"/>
              </a:rPr>
              <a:t>“The absence of unfair and avoidable or remediable differences in health among population groups defined socially, economically, demographically or geographically”.</a:t>
            </a:r>
            <a:endParaRPr lang="sr-Latn-RS" sz="2400" dirty="0" smtClean="0">
              <a:latin typeface="Calibri" pitchFamily="34" charset="0"/>
              <a:cs typeface="Calibri" pitchFamily="34" charset="0"/>
            </a:endParaRPr>
          </a:p>
          <a:p>
            <a:endParaRPr lang="en-US" sz="2400" dirty="0" smtClean="0">
              <a:latin typeface="Calibri" pitchFamily="34" charset="0"/>
              <a:cs typeface="Calibri" pitchFamily="34" charset="0"/>
            </a:endParaRPr>
          </a:p>
          <a:p>
            <a:r>
              <a:rPr lang="en-US" sz="2400" b="1" u="sng" dirty="0" smtClean="0">
                <a:latin typeface="Calibri" pitchFamily="34" charset="0"/>
                <a:cs typeface="Calibri" pitchFamily="34" charset="0"/>
              </a:rPr>
              <a:t>Health inequities </a:t>
            </a:r>
          </a:p>
          <a:p>
            <a:r>
              <a:rPr lang="en-US" sz="2400" dirty="0" smtClean="0">
                <a:latin typeface="Calibri" pitchFamily="34" charset="0"/>
                <a:cs typeface="Calibri" pitchFamily="34" charset="0"/>
              </a:rPr>
              <a:t>“Health differences which are: socially produced, systematic in their distribution across the population and unfair.”</a:t>
            </a:r>
            <a:endParaRPr lang="sr-Latn-RS" sz="24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endParaRPr lang="en-US" sz="2400" dirty="0" smtClean="0">
              <a:latin typeface="Calibri" pitchFamily="34" charset="0"/>
              <a:cs typeface="Calibri" pitchFamily="34" charset="0"/>
            </a:endParaRPr>
          </a:p>
          <a:p>
            <a:pPr>
              <a:buNone/>
            </a:pPr>
            <a:r>
              <a:rPr lang="en-US" sz="2400" dirty="0" smtClean="0">
                <a:latin typeface="Calibri" pitchFamily="34" charset="0"/>
                <a:cs typeface="Calibri" pitchFamily="34" charset="0"/>
              </a:rPr>
              <a:t> “Health inequities are determined by the conditions in which people are born, grow, live, work and age, and the inequities in power, money and resources give rise to these conditions of daily life. ”</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Health inequities </a:t>
            </a:r>
            <a:br>
              <a:rPr lang="en-US" b="1" u="sng" dirty="0" smtClean="0"/>
            </a:br>
            <a:endParaRPr lang="en-US" dirty="0"/>
          </a:p>
        </p:txBody>
      </p:sp>
      <p:sp>
        <p:nvSpPr>
          <p:cNvPr id="3" name="Content Placeholder 2"/>
          <p:cNvSpPr>
            <a:spLocks noGrp="1"/>
          </p:cNvSpPr>
          <p:nvPr>
            <p:ph idx="1"/>
          </p:nvPr>
        </p:nvSpPr>
        <p:spPr/>
        <p:txBody>
          <a:bodyPr>
            <a:normAutofit lnSpcReduction="10000"/>
          </a:bodyPr>
          <a:lstStyle/>
          <a:p>
            <a:r>
              <a:rPr lang="en-US" b="1" dirty="0" smtClean="0">
                <a:latin typeface="Calibri" pitchFamily="34" charset="0"/>
                <a:cs typeface="Calibri" pitchFamily="34" charset="0"/>
              </a:rPr>
              <a:t>Health inequities are systematic differences in health outcomes</a:t>
            </a:r>
          </a:p>
          <a:p>
            <a:r>
              <a:rPr lang="en-US" dirty="0" smtClean="0">
                <a:latin typeface="Calibri" pitchFamily="34" charset="0"/>
                <a:cs typeface="Calibri" pitchFamily="34" charset="0"/>
              </a:rPr>
              <a:t>Health inequities are differences in health status or in the distribution of health resources between different population groups, arising from the social conditions in which people are born, grow, live, work and age. Health inequities are unfair and could be reduced by the right mix of government policies.</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51520" y="914400"/>
            <a:ext cx="10081120" cy="4953000"/>
          </a:xfrm>
          <a:prstGeom prst="rect">
            <a:avLst/>
          </a:prstGeom>
        </p:spPr>
        <p:txBody>
          <a:bodyPr>
            <a:normAutofit/>
          </a:bodyPr>
          <a:lstStyle/>
          <a:p>
            <a:pPr marL="45720" indent="0" algn="just">
              <a:buNone/>
            </a:pPr>
            <a:endParaRPr lang="sr-Latn-CS" dirty="0" smtClean="0"/>
          </a:p>
          <a:p>
            <a:pPr marL="45720" indent="0" algn="just">
              <a:buNone/>
            </a:pPr>
            <a:endParaRPr lang="sr-Cyrl-RS" sz="2600" dirty="0">
              <a:solidFill>
                <a:schemeClr val="tx1"/>
              </a:solidFill>
              <a:latin typeface="Times New Roman" pitchFamily="18" charset="0"/>
              <a:cs typeface="Times New Roman" pitchFamily="18" charset="0"/>
            </a:endParaRPr>
          </a:p>
        </p:txBody>
      </p:sp>
      <p:pic>
        <p:nvPicPr>
          <p:cNvPr id="4" name="Picture 3" descr="Rezultat slika za social inequality"/>
          <p:cNvPicPr/>
          <p:nvPr/>
        </p:nvPicPr>
        <p:blipFill>
          <a:blip r:embed="rId2" cstate="print"/>
          <a:srcRect/>
          <a:stretch>
            <a:fillRect/>
          </a:stretch>
        </p:blipFill>
        <p:spPr bwMode="auto">
          <a:xfrm>
            <a:off x="4427984" y="3501008"/>
            <a:ext cx="4248472" cy="2492896"/>
          </a:xfrm>
          <a:prstGeom prst="rect">
            <a:avLst/>
          </a:prstGeom>
          <a:noFill/>
          <a:ln w="9525">
            <a:noFill/>
            <a:miter lim="800000"/>
            <a:headEnd/>
            <a:tailEnd/>
          </a:ln>
        </p:spPr>
      </p:pic>
      <p:sp>
        <p:nvSpPr>
          <p:cNvPr id="5" name="Rectangle 4"/>
          <p:cNvSpPr/>
          <p:nvPr/>
        </p:nvSpPr>
        <p:spPr>
          <a:xfrm>
            <a:off x="827584" y="1556792"/>
            <a:ext cx="8640960" cy="3046988"/>
          </a:xfrm>
          <a:prstGeom prst="rect">
            <a:avLst/>
          </a:prstGeom>
        </p:spPr>
        <p:txBody>
          <a:bodyPr wrap="square">
            <a:spAutoFit/>
          </a:bodyPr>
          <a:lstStyle/>
          <a:p>
            <a:endParaRPr lang="en-US" sz="3200" dirty="0" smtClean="0">
              <a:latin typeface="Calibri" pitchFamily="34" charset="0"/>
              <a:cs typeface="Calibri" pitchFamily="34" charset="0"/>
            </a:endParaRPr>
          </a:p>
          <a:p>
            <a:r>
              <a:rPr lang="en-US" sz="3200" dirty="0" smtClean="0">
                <a:latin typeface="Calibri" pitchFamily="34" charset="0"/>
                <a:cs typeface="Calibri" pitchFamily="34" charset="0"/>
              </a:rPr>
              <a:t>“Health differences which are: </a:t>
            </a:r>
            <a:endParaRPr lang="sr-Latn-RS" sz="3200" dirty="0" smtClean="0">
              <a:latin typeface="Calibri" pitchFamily="34" charset="0"/>
              <a:cs typeface="Calibri" pitchFamily="34" charset="0"/>
            </a:endParaRPr>
          </a:p>
          <a:p>
            <a:r>
              <a:rPr lang="sr-Latn-RS" sz="3200" dirty="0" smtClean="0">
                <a:latin typeface="Calibri" pitchFamily="34" charset="0"/>
                <a:cs typeface="Calibri" pitchFamily="34" charset="0"/>
              </a:rPr>
              <a:t>1. </a:t>
            </a:r>
            <a:r>
              <a:rPr lang="en-US" sz="3200" dirty="0" smtClean="0">
                <a:latin typeface="Calibri" pitchFamily="34" charset="0"/>
                <a:cs typeface="Calibri" pitchFamily="34" charset="0"/>
              </a:rPr>
              <a:t>socially produced, </a:t>
            </a:r>
            <a:endParaRPr lang="sr-Latn-RS" sz="3200" dirty="0" smtClean="0">
              <a:latin typeface="Calibri" pitchFamily="34" charset="0"/>
              <a:cs typeface="Calibri" pitchFamily="34" charset="0"/>
            </a:endParaRPr>
          </a:p>
          <a:p>
            <a:r>
              <a:rPr lang="sr-Latn-RS" sz="3200" dirty="0" smtClean="0">
                <a:latin typeface="Calibri" pitchFamily="34" charset="0"/>
                <a:cs typeface="Calibri" pitchFamily="34" charset="0"/>
              </a:rPr>
              <a:t>2. </a:t>
            </a:r>
            <a:r>
              <a:rPr lang="en-US" sz="3200" dirty="0" smtClean="0">
                <a:latin typeface="Calibri" pitchFamily="34" charset="0"/>
                <a:cs typeface="Calibri" pitchFamily="34" charset="0"/>
              </a:rPr>
              <a:t>systematic in their distribution across the</a:t>
            </a:r>
            <a:r>
              <a:rPr lang="sr-Latn-RS" sz="3200" dirty="0" smtClean="0">
                <a:latin typeface="Calibri" pitchFamily="34" charset="0"/>
                <a:cs typeface="Calibri" pitchFamily="34" charset="0"/>
              </a:rPr>
              <a:t> </a:t>
            </a:r>
            <a:r>
              <a:rPr lang="en-US" sz="3200" dirty="0" err="1" smtClean="0">
                <a:latin typeface="Calibri" pitchFamily="34" charset="0"/>
                <a:cs typeface="Calibri" pitchFamily="34" charset="0"/>
              </a:rPr>
              <a:t>populati</a:t>
            </a:r>
            <a:r>
              <a:rPr lang="sr-Latn-RS" sz="3200" dirty="0" smtClean="0">
                <a:latin typeface="Calibri" pitchFamily="34" charset="0"/>
                <a:cs typeface="Calibri" pitchFamily="34" charset="0"/>
              </a:rPr>
              <a:t>on</a:t>
            </a:r>
          </a:p>
          <a:p>
            <a:r>
              <a:rPr lang="sr-Latn-RS" sz="3200" dirty="0" smtClean="0">
                <a:latin typeface="Calibri" pitchFamily="34" charset="0"/>
                <a:cs typeface="Calibri" pitchFamily="34" charset="0"/>
              </a:rPr>
              <a:t>3.</a:t>
            </a:r>
            <a:r>
              <a:rPr lang="en-US" sz="3200" dirty="0" smtClean="0">
                <a:latin typeface="Calibri" pitchFamily="34" charset="0"/>
                <a:cs typeface="Calibri" pitchFamily="34" charset="0"/>
              </a:rPr>
              <a:t> unfair.”</a:t>
            </a:r>
            <a:endParaRPr lang="sr-Latn-RS" sz="3200" dirty="0" smtClean="0">
              <a:latin typeface="Calibri" pitchFamily="34" charset="0"/>
              <a:cs typeface="Calibri" pitchFamily="34" charset="0"/>
            </a:endParaRPr>
          </a:p>
        </p:txBody>
      </p:sp>
      <p:sp>
        <p:nvSpPr>
          <p:cNvPr id="6" name="Rectangle 5"/>
          <p:cNvSpPr/>
          <p:nvPr/>
        </p:nvSpPr>
        <p:spPr>
          <a:xfrm>
            <a:off x="3476988" y="764704"/>
            <a:ext cx="3749744" cy="584775"/>
          </a:xfrm>
          <a:prstGeom prst="rect">
            <a:avLst/>
          </a:prstGeom>
        </p:spPr>
        <p:txBody>
          <a:bodyPr wrap="none">
            <a:spAutoFit/>
          </a:bodyPr>
          <a:lstStyle/>
          <a:p>
            <a:r>
              <a:rPr lang="en-US" sz="3200" b="1" u="sng" dirty="0" smtClean="0"/>
              <a:t>Health inequities </a:t>
            </a:r>
          </a:p>
        </p:txBody>
      </p:sp>
    </p:spTree>
    <p:extLst>
      <p:ext uri="{BB962C8B-B14F-4D97-AF65-F5344CB8AC3E}">
        <p14:creationId xmlns="" xmlns:p14="http://schemas.microsoft.com/office/powerpoint/2010/main" val="35860756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health inequities</a:t>
            </a:r>
            <a:endParaRPr lang="en-US" dirty="0"/>
          </a:p>
        </p:txBody>
      </p:sp>
      <p:sp>
        <p:nvSpPr>
          <p:cNvPr id="3" name="Content Placeholder 2"/>
          <p:cNvSpPr>
            <a:spLocks noGrp="1"/>
          </p:cNvSpPr>
          <p:nvPr>
            <p:ph idx="1"/>
          </p:nvPr>
        </p:nvSpPr>
        <p:spPr/>
        <p:txBody>
          <a:bodyPr/>
          <a:lstStyle/>
          <a:p>
            <a:r>
              <a:rPr lang="en-US" sz="2400" b="1" dirty="0" smtClean="0">
                <a:latin typeface="Calibri" pitchFamily="34" charset="0"/>
                <a:cs typeface="Calibri" pitchFamily="34" charset="0"/>
              </a:rPr>
              <a:t>Tuberculosis is a disease of poverty</a:t>
            </a:r>
          </a:p>
          <a:p>
            <a:r>
              <a:rPr lang="en-US" sz="2400" dirty="0" smtClean="0">
                <a:latin typeface="Calibri" pitchFamily="34" charset="0"/>
                <a:cs typeface="Calibri" pitchFamily="34" charset="0"/>
              </a:rPr>
              <a:t>Around 95% of TB deaths are in the developing world. These deaths affect mainly young adults in their most productive years. Contracting the disease makes it even harder for these adults to improve their personal economic condition and that of their families.</a:t>
            </a:r>
            <a:endParaRPr lang="sr-Latn-RS" sz="24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the lifetime risk of maternal death during or shortly after pregnancy is only 1 in 17 400 in Sweden but it is 1 in 8 in Afghanistan</a:t>
            </a:r>
            <a:endParaRPr lang="sr-Latn-RS" sz="2400" dirty="0" smtClean="0">
              <a:latin typeface="Calibri" pitchFamily="34" charset="0"/>
              <a:cs typeface="Calibri" pitchFamily="34" charset="0"/>
            </a:endParaRPr>
          </a:p>
          <a:p>
            <a:endParaRPr lang="en-US" dirty="0" smtClean="0"/>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844823"/>
            <a:ext cx="8229600" cy="4327693"/>
          </a:xfrm>
        </p:spPr>
        <p:txBody>
          <a:bodyPr>
            <a:normAutofit fontScale="92500" lnSpcReduction="20000"/>
          </a:bodyPr>
          <a:lstStyle/>
          <a:p>
            <a:r>
              <a:rPr lang="en-US" b="1" dirty="0" smtClean="0">
                <a:effectLst>
                  <a:outerShdw blurRad="38100" dist="38100" dir="2700000" algn="tl">
                    <a:srgbClr val="000000">
                      <a:alpha val="43137"/>
                    </a:srgbClr>
                  </a:outerShdw>
                </a:effectLst>
                <a:latin typeface="Calibri" pitchFamily="34" charset="0"/>
                <a:cs typeface="Calibri" pitchFamily="34" charset="0"/>
                <a:hlinkClick r:id="rId2"/>
              </a:rPr>
              <a:t>What is meant by social gradient? </a:t>
            </a:r>
            <a:endParaRPr lang="en-US" b="1" dirty="0" smtClean="0">
              <a:effectLst>
                <a:outerShdw blurRad="38100" dist="38100" dir="2700000" algn="tl">
                  <a:srgbClr val="000000">
                    <a:alpha val="43137"/>
                  </a:srgbClr>
                </a:outerShdw>
              </a:effectLst>
              <a:latin typeface="Calibri" pitchFamily="34" charset="0"/>
              <a:cs typeface="Calibri" pitchFamily="34" charset="0"/>
            </a:endParaRPr>
          </a:p>
          <a:p>
            <a:r>
              <a:rPr lang="en-US" dirty="0" smtClean="0">
                <a:latin typeface="Calibri" pitchFamily="34" charset="0"/>
                <a:cs typeface="Calibri" pitchFamily="34" charset="0"/>
              </a:rPr>
              <a:t>The poorest of the poor, around the world, have the worst health. Within countries, the evidence shows that in general the lower an individual’s socioeconomic position the worse their health. There is a social gradient in health that runs from top to bottom of the socioeconomic spectrum. This is a global phenomenon, seen in low, middle and high income countries. The social gradient in health means that health inequities affect everyone</a:t>
            </a:r>
          </a:p>
          <a:p>
            <a:endParaRPr lang="en-US" dirty="0"/>
          </a:p>
        </p:txBody>
      </p:sp>
      <p:pic>
        <p:nvPicPr>
          <p:cNvPr id="4" name="Picture 3" descr="Rezultat slika za penjanje na merdevine"/>
          <p:cNvPicPr/>
          <p:nvPr/>
        </p:nvPicPr>
        <p:blipFill>
          <a:blip r:embed="rId3" cstate="print"/>
          <a:srcRect/>
          <a:stretch>
            <a:fillRect/>
          </a:stretch>
        </p:blipFill>
        <p:spPr bwMode="auto">
          <a:xfrm>
            <a:off x="1547664" y="0"/>
            <a:ext cx="5832648"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a:xfrm>
            <a:off x="228600" y="1340768"/>
            <a:ext cx="8666456" cy="4846672"/>
          </a:xfrm>
        </p:spPr>
        <p:txBody>
          <a:bodyPr/>
          <a:lstStyle/>
          <a:p>
            <a:r>
              <a:rPr lang="en-US" dirty="0" smtClean="0">
                <a:latin typeface="Calibri" pitchFamily="34" charset="0"/>
                <a:cs typeface="Calibri" pitchFamily="34" charset="0"/>
              </a:rPr>
              <a:t>Pindar defined health as “harmonious functioning of the organs”, emphasizing the physical dimension of health, the physical body and the overall functionality, accompanied by the feeling of comfort and absence of pain.</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Plato (429-347 BC)</a:t>
            </a:r>
            <a:r>
              <a:rPr lang="sr-Latn-RS" dirty="0" smtClean="0">
                <a:latin typeface="Calibri" pitchFamily="34" charset="0"/>
                <a:cs typeface="Calibri" pitchFamily="34" charset="0"/>
              </a:rPr>
              <a:t>-</a:t>
            </a:r>
            <a:r>
              <a:rPr lang="en-US" dirty="0" smtClean="0">
                <a:latin typeface="Calibri" pitchFamily="34" charset="0"/>
                <a:cs typeface="Calibri" pitchFamily="34" charset="0"/>
              </a:rPr>
              <a:t>internal harmony and harmony with the physical and the social environment.</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85800" y="260648"/>
            <a:ext cx="7543800" cy="6292552"/>
          </a:xfrm>
          <a:prstGeom prst="rect">
            <a:avLst/>
          </a:prstGeom>
        </p:spPr>
        <p:txBody>
          <a:bodyPr>
            <a:noAutofit/>
          </a:bodyPr>
          <a:lstStyle/>
          <a:p>
            <a:pPr marL="45720" indent="0" algn="just">
              <a:buNone/>
            </a:pPr>
            <a:r>
              <a:rPr lang="en-US" sz="2800" dirty="0" smtClean="0"/>
              <a:t>What causes inequalities in health:</a:t>
            </a:r>
          </a:p>
          <a:p>
            <a:pPr marL="45720" indent="0" algn="just">
              <a:buNone/>
            </a:pPr>
            <a:r>
              <a:rPr lang="sr-Cyrl-RS" sz="1800" dirty="0" smtClean="0">
                <a:solidFill>
                  <a:schemeClr val="tx1"/>
                </a:solidFill>
              </a:rPr>
              <a:t>:</a:t>
            </a:r>
            <a:endParaRPr lang="sr-Cyrl-RS" sz="1800" dirty="0">
              <a:solidFill>
                <a:schemeClr val="tx1"/>
              </a:solidFill>
            </a:endParaRPr>
          </a:p>
          <a:p>
            <a:pPr marL="45720" indent="0" algn="just">
              <a:buNone/>
            </a:pPr>
            <a:endParaRPr lang="sr-Cyrl-RS" sz="2400" dirty="0">
              <a:solidFill>
                <a:schemeClr val="tx1"/>
              </a:solidFill>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Natural, biological variations </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2) Harmful health behavior, if it represents free choice (doing extreme sports) </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3) Transient advantage of one population group over another </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4) Behavior that endangers life, whereby the possibility of choosing a lifestyle is seriously reduced 5) </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Exposure to unhealthy, stressful living and working conditions </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6) Inadequate access to basic health and other services</a:t>
            </a:r>
            <a:endParaRPr lang="sr-Latn-RS" sz="2400" dirty="0" smtClean="0">
              <a:latin typeface="Calibri" pitchFamily="34" charset="0"/>
              <a:cs typeface="Calibri" pitchFamily="34" charset="0"/>
            </a:endParaRPr>
          </a:p>
          <a:p>
            <a:pPr marL="388620" indent="-342900" algn="just">
              <a:buAutoNum type="arabicParenR"/>
            </a:pPr>
            <a:r>
              <a:rPr lang="en-US" sz="2400" dirty="0" smtClean="0">
                <a:latin typeface="Calibri" pitchFamily="34" charset="0"/>
                <a:cs typeface="Calibri" pitchFamily="34" charset="0"/>
              </a:rPr>
              <a:t> 7) Natural selection, that is, the tendency for sick people to "descend" on the social ladder</a:t>
            </a:r>
            <a:endParaRPr lang="en-US" sz="2400" dirty="0">
              <a:solidFill>
                <a:schemeClr val="tx1"/>
              </a:solidFill>
              <a:latin typeface="Calibri" pitchFamily="34" charset="0"/>
              <a:cs typeface="Calibri" pitchFamily="34" charset="0"/>
            </a:endParaRPr>
          </a:p>
        </p:txBody>
      </p:sp>
    </p:spTree>
    <p:extLst>
      <p:ext uri="{BB962C8B-B14F-4D97-AF65-F5344CB8AC3E}">
        <p14:creationId xmlns="" xmlns:p14="http://schemas.microsoft.com/office/powerpoint/2010/main" val="20616940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6324600"/>
            <a:ext cx="6512511" cy="304800"/>
          </a:xfrm>
        </p:spPr>
        <p:txBody>
          <a:bodyPr>
            <a:normAutofit fontScale="90000"/>
          </a:bodyPr>
          <a:lstStyle/>
          <a:p>
            <a:endParaRPr lang="en-US" dirty="0"/>
          </a:p>
        </p:txBody>
      </p:sp>
      <p:sp>
        <p:nvSpPr>
          <p:cNvPr id="3" name="Content Placeholder 2"/>
          <p:cNvSpPr>
            <a:spLocks noGrp="1"/>
          </p:cNvSpPr>
          <p:nvPr>
            <p:ph sz="quarter" idx="4294967295"/>
          </p:nvPr>
        </p:nvSpPr>
        <p:spPr>
          <a:xfrm>
            <a:off x="609600" y="44624"/>
            <a:ext cx="7924800" cy="6172200"/>
          </a:xfrm>
          <a:prstGeom prst="rect">
            <a:avLst/>
          </a:prstGeom>
        </p:spPr>
        <p:txBody>
          <a:bodyPr>
            <a:normAutofit/>
          </a:bodyPr>
          <a:lstStyle/>
          <a:p>
            <a:pPr algn="just"/>
            <a:endParaRPr lang="sr-Latn-RS" sz="2400" dirty="0" smtClean="0">
              <a:solidFill>
                <a:schemeClr val="tx1"/>
              </a:solidFill>
              <a:latin typeface="Times New Roman" pitchFamily="18" charset="0"/>
              <a:cs typeface="Times New Roman" pitchFamily="18" charset="0"/>
            </a:endParaRPr>
          </a:p>
          <a:p>
            <a:pPr algn="just"/>
            <a:r>
              <a:rPr lang="en-US" dirty="0" smtClean="0"/>
              <a:t>Social factors as the basis of inequality in the state:</a:t>
            </a:r>
            <a:endParaRPr lang="sr-Latn-RS" dirty="0" smtClean="0">
              <a:latin typeface="Times New Roman" pitchFamily="18" charset="0"/>
              <a:cs typeface="Times New Roman" pitchFamily="18" charset="0"/>
            </a:endParaRPr>
          </a:p>
          <a:p>
            <a:pPr algn="just"/>
            <a:endParaRPr lang="sr-Latn-RS" sz="2400" dirty="0" smtClean="0">
              <a:solidFill>
                <a:schemeClr val="tx1"/>
              </a:solidFill>
              <a:latin typeface="Times New Roman" pitchFamily="18" charset="0"/>
              <a:cs typeface="Times New Roman" pitchFamily="18" charset="0"/>
            </a:endParaRPr>
          </a:p>
          <a:p>
            <a:pPr algn="just">
              <a:buNone/>
            </a:pPr>
            <a:endParaRPr lang="sr-Latn-RS" sz="2400" dirty="0" smtClean="0">
              <a:solidFill>
                <a:schemeClr val="tx1"/>
              </a:solidFill>
              <a:latin typeface="Times New Roman" pitchFamily="18" charset="0"/>
              <a:cs typeface="Times New Roman" pitchFamily="18" charset="0"/>
            </a:endParaRPr>
          </a:p>
          <a:p>
            <a:r>
              <a:rPr lang="en-US" dirty="0" smtClean="0">
                <a:latin typeface="Calibri" pitchFamily="34" charset="0"/>
                <a:cs typeface="Calibri" pitchFamily="34" charset="0"/>
              </a:rPr>
              <a:t>social gradient</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 stress </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early period of life</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 social exclusion </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Work conditions </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unemployment </a:t>
            </a:r>
            <a:endParaRPr lang="sr-Latn-RS" dirty="0" smtClean="0">
              <a:latin typeface="Calibri" pitchFamily="34" charset="0"/>
              <a:cs typeface="Calibri" pitchFamily="34" charset="0"/>
            </a:endParaRPr>
          </a:p>
          <a:p>
            <a:r>
              <a:rPr lang="en-US" dirty="0" smtClean="0">
                <a:latin typeface="Calibri" pitchFamily="34" charset="0"/>
                <a:cs typeface="Calibri" pitchFamily="34" charset="0"/>
              </a:rPr>
              <a:t>social support </a:t>
            </a:r>
            <a:endParaRPr lang="en-US" dirty="0">
              <a:latin typeface="Calibri" pitchFamily="34" charset="0"/>
              <a:cs typeface="Calibri" pitchFamily="34" charset="0"/>
            </a:endParaRPr>
          </a:p>
        </p:txBody>
      </p:sp>
      <p:pic>
        <p:nvPicPr>
          <p:cNvPr id="5" name="Picture 4" descr="Rezultat slika za who"/>
          <p:cNvPicPr/>
          <p:nvPr/>
        </p:nvPicPr>
        <p:blipFill>
          <a:blip r:embed="rId2" cstate="print"/>
          <a:srcRect/>
          <a:stretch>
            <a:fillRect/>
          </a:stretch>
        </p:blipFill>
        <p:spPr bwMode="auto">
          <a:xfrm>
            <a:off x="4932040" y="2492896"/>
            <a:ext cx="3769246" cy="2388493"/>
          </a:xfrm>
          <a:prstGeom prst="rect">
            <a:avLst/>
          </a:prstGeom>
          <a:noFill/>
          <a:ln w="9525">
            <a:noFill/>
            <a:miter lim="800000"/>
            <a:headEnd/>
            <a:tailEnd/>
          </a:ln>
        </p:spPr>
      </p:pic>
    </p:spTree>
    <p:extLst>
      <p:ext uri="{BB962C8B-B14F-4D97-AF65-F5344CB8AC3E}">
        <p14:creationId xmlns="" xmlns:p14="http://schemas.microsoft.com/office/powerpoint/2010/main" val="35571211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Rezultat slika za хеалтх фор алл"/>
          <p:cNvPicPr/>
          <p:nvPr/>
        </p:nvPicPr>
        <p:blipFill>
          <a:blip r:embed="rId2" cstate="print"/>
          <a:srcRect/>
          <a:stretch>
            <a:fillRect/>
          </a:stretch>
        </p:blipFill>
        <p:spPr bwMode="auto">
          <a:xfrm>
            <a:off x="1691680" y="2132856"/>
            <a:ext cx="5904656" cy="38164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sr-Cyrl-RS" dirty="0" smtClean="0"/>
          </a:p>
          <a:p>
            <a:pPr>
              <a:buNone/>
            </a:pPr>
            <a:endParaRPr lang="sr-Cyrl-RS" dirty="0" smtClean="0"/>
          </a:p>
          <a:p>
            <a:pPr>
              <a:buNone/>
            </a:pPr>
            <a:endParaRPr lang="sr-Cyrl-RS" dirty="0" smtClean="0"/>
          </a:p>
          <a:p>
            <a:pPr>
              <a:buNone/>
            </a:pPr>
            <a:r>
              <a:rPr lang="sr-Cyrl-RS" dirty="0" smtClean="0"/>
              <a:t>                        </a:t>
            </a:r>
            <a:r>
              <a:rPr lang="sr-Latn-RS" dirty="0" smtClean="0"/>
              <a:t>THANK  YOU</a:t>
            </a:r>
            <a:endParaRPr lang="en-US" dirty="0"/>
          </a:p>
        </p:txBody>
      </p:sp>
      <p:pic>
        <p:nvPicPr>
          <p:cNvPr id="4" name="Picture 3" descr="Rezultat slika za хеалтх фор алл"/>
          <p:cNvPicPr/>
          <p:nvPr/>
        </p:nvPicPr>
        <p:blipFill>
          <a:blip r:embed="rId2" cstate="print"/>
          <a:srcRect/>
          <a:stretch>
            <a:fillRect/>
          </a:stretch>
        </p:blipFill>
        <p:spPr bwMode="auto">
          <a:xfrm>
            <a:off x="971600" y="3717032"/>
            <a:ext cx="7056784"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a:xfrm flipV="1">
            <a:off x="4963136" y="0"/>
            <a:ext cx="3931920" cy="1107560"/>
          </a:xfrm>
        </p:spPr>
        <p:txBody>
          <a:bodyPr/>
          <a:lstStyle/>
          <a:p>
            <a:endParaRPr lang="en-US" dirty="0"/>
          </a:p>
        </p:txBody>
      </p:sp>
      <p:sp>
        <p:nvSpPr>
          <p:cNvPr id="4" name="Content Placeholder 3"/>
          <p:cNvSpPr>
            <a:spLocks noGrp="1"/>
          </p:cNvSpPr>
          <p:nvPr>
            <p:ph sz="half" idx="1"/>
          </p:nvPr>
        </p:nvSpPr>
        <p:spPr/>
        <p:txBody>
          <a:bodyPr>
            <a:normAutofit/>
          </a:bodyPr>
          <a:lstStyle/>
          <a:p>
            <a:r>
              <a:rPr lang="en-US" sz="2800" dirty="0" smtClean="0"/>
              <a:t>Aristotle emphasized the necessity for regulating the relations in the society to achieve harmonious functioning and preservation of health</a:t>
            </a:r>
            <a:endParaRPr lang="sr-Latn-RS" sz="2800" dirty="0" smtClean="0"/>
          </a:p>
          <a:p>
            <a:r>
              <a:rPr lang="en-US" sz="2800" dirty="0" smtClean="0"/>
              <a:t>Democritus connected health with behavior</a:t>
            </a:r>
            <a:r>
              <a:rPr lang="sr-Latn-RS" sz="2800" dirty="0" smtClean="0"/>
              <a:t>.</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p:txBody>
          <a:bodyPr/>
          <a:lstStyle/>
          <a:p>
            <a:r>
              <a:rPr lang="en-US" dirty="0" smtClean="0">
                <a:latin typeface="Calibri" pitchFamily="34" charset="0"/>
                <a:cs typeface="Calibri" pitchFamily="34" charset="0"/>
              </a:rPr>
              <a:t>Hippocrates explained health in connection with the environmental factors and lifestyle. Hippocrates was the creator of the concept of “positive health”, which depended on the primary human constitution (we consider it today as genetics), diet, and exercise. </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a:xfrm>
            <a:off x="228600" y="1340768"/>
            <a:ext cx="8666456" cy="4846672"/>
          </a:xfrm>
        </p:spPr>
        <p:txBody>
          <a:bodyPr>
            <a:noAutofit/>
          </a:bodyPr>
          <a:lstStyle/>
          <a:p>
            <a:r>
              <a:rPr lang="en-US" sz="2400" dirty="0" smtClean="0">
                <a:latin typeface="Calibri" pitchFamily="34" charset="0"/>
                <a:cs typeface="Calibri" pitchFamily="34" charset="0"/>
              </a:rPr>
              <a:t>During the period of Industrial Revolution, health became an economic category, which was to allow good condition and working ability and reduce lost work days due to illness. Accordingly, the value of health was such as enabling economic profit. The health was intertwined with Darwinian understandings of strength and being the fittest, where meaning of life was tied to physical survival. Another health aspect considered the ability of the individual to adapt to the influences from the environment to the extent that the individual could tolerate and resist. When the adjustment is over, the disease occurs as a natural consequence. This approach first reflected only biological mechanisms of adaptation, later adding on influences from the environment, which needed to be governed and modified </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51520" y="1268760"/>
            <a:ext cx="8816280" cy="5328592"/>
          </a:xfrm>
        </p:spPr>
        <p:txBody>
          <a:bodyPr rtlCol="0">
            <a:normAutofit/>
          </a:bodyPr>
          <a:lstStyle/>
          <a:p>
            <a:pPr algn="just" eaLnBrk="1" fontAlgn="auto" hangingPunct="1">
              <a:buClr>
                <a:schemeClr val="accent6">
                  <a:lumMod val="75000"/>
                </a:schemeClr>
              </a:buClr>
              <a:defRPr/>
            </a:pPr>
            <a:endParaRPr lang="sr-Latn-RS" sz="2600" dirty="0" smtClean="0">
              <a:latin typeface="Calibri" pitchFamily="34" charset="0"/>
              <a:cs typeface="Calibri" pitchFamily="34" charset="0"/>
            </a:endParaRPr>
          </a:p>
          <a:p>
            <a:pPr algn="just">
              <a:buClr>
                <a:schemeClr val="accent6">
                  <a:lumMod val="75000"/>
                </a:schemeClr>
              </a:buClr>
              <a:defRPr/>
            </a:pPr>
            <a:r>
              <a:rPr lang="en-US" sz="2400" dirty="0" smtClean="0">
                <a:latin typeface="Calibri" pitchFamily="34" charset="0"/>
                <a:cs typeface="Calibri" pitchFamily="34" charset="0"/>
              </a:rPr>
              <a:t>The human body is understood as a model of a machine, and health is the result of the good operation of that machine</a:t>
            </a: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Renee Descartes and William Harvey.</a:t>
            </a:r>
            <a:endParaRPr lang="sr-Cyrl-RS" sz="2600" dirty="0" smtClean="0">
              <a:latin typeface="Calibri" pitchFamily="34" charset="0"/>
              <a:cs typeface="Calibri" pitchFamily="34" charset="0"/>
            </a:endParaRPr>
          </a:p>
          <a:p>
            <a:pPr algn="just" eaLnBrk="1" fontAlgn="auto" hangingPunct="1">
              <a:buClr>
                <a:schemeClr val="accent6">
                  <a:lumMod val="75000"/>
                </a:schemeClr>
              </a:buClr>
              <a:defRPr/>
            </a:pPr>
            <a:endParaRPr lang="sr-Cyrl-RS" sz="2600" dirty="0">
              <a:latin typeface="Calibri" pitchFamily="34" charset="0"/>
              <a:cs typeface="Calibri" pitchFamily="34" charset="0"/>
            </a:endParaRPr>
          </a:p>
          <a:p>
            <a:pPr algn="just" eaLnBrk="1" fontAlgn="auto" hangingPunct="1">
              <a:buClr>
                <a:schemeClr val="accent6">
                  <a:lumMod val="75000"/>
                </a:schemeClr>
              </a:buClr>
              <a:defRPr/>
            </a:pPr>
            <a:r>
              <a:rPr lang="sr-Cyrl-RS" sz="2600" dirty="0" smtClean="0">
                <a:latin typeface="Calibri" pitchFamily="34" charset="0"/>
                <a:cs typeface="Calibri" pitchFamily="34" charset="0"/>
              </a:rPr>
              <a:t> </a:t>
            </a:r>
            <a:endParaRPr lang="sr-Latn-RS" sz="2600" dirty="0" smtClean="0">
              <a:latin typeface="Calibri" pitchFamily="34" charset="0"/>
              <a:cs typeface="Calibri" pitchFamily="34" charset="0"/>
            </a:endParaRPr>
          </a:p>
          <a:p>
            <a:pPr algn="just">
              <a:buClr>
                <a:schemeClr val="accent6">
                  <a:lumMod val="75000"/>
                </a:schemeClr>
              </a:buClr>
              <a:defRPr/>
            </a:pPr>
            <a:r>
              <a:rPr lang="en-US" sz="2400" dirty="0" smtClean="0">
                <a:latin typeface="Calibri" pitchFamily="34" charset="0"/>
                <a:cs typeface="Calibri" pitchFamily="34" charset="0"/>
              </a:rPr>
              <a:t>Health is the perfect operation of the machine of the human body, and disease is a malfunction of that machine that the doctor has the task of repairing“</a:t>
            </a:r>
            <a:endParaRPr lang="sr-Cyrl-RS" sz="2600" dirty="0" smtClean="0">
              <a:latin typeface="Calibri" pitchFamily="34" charset="0"/>
              <a:cs typeface="Calibri" pitchFamily="34" charset="0"/>
            </a:endParaRPr>
          </a:p>
          <a:p>
            <a:pPr eaLnBrk="1" fontAlgn="auto" hangingPunct="1">
              <a:buClr>
                <a:schemeClr val="accent6">
                  <a:lumMod val="75000"/>
                </a:schemeClr>
              </a:buClr>
              <a:defRPr/>
            </a:pPr>
            <a:endParaRPr lang="en-US" dirty="0"/>
          </a:p>
        </p:txBody>
      </p:sp>
      <p:sp>
        <p:nvSpPr>
          <p:cNvPr id="3" name="Title 2"/>
          <p:cNvSpPr>
            <a:spLocks noGrp="1"/>
          </p:cNvSpPr>
          <p:nvPr>
            <p:ph type="ctrTitle"/>
          </p:nvPr>
        </p:nvSpPr>
        <p:spPr>
          <a:xfrm>
            <a:off x="609600" y="417985"/>
            <a:ext cx="7924800" cy="1066799"/>
          </a:xfrm>
        </p:spPr>
        <p:txBody>
          <a:bodyPr>
            <a:normAutofit fontScale="90000"/>
          </a:bodyPr>
          <a:lstStyle/>
          <a:p>
            <a:pPr marL="182880">
              <a:buClr>
                <a:schemeClr val="accent6">
                  <a:lumMod val="75000"/>
                </a:schemeClr>
              </a:buClr>
              <a:defRPr/>
            </a:pPr>
            <a:r>
              <a:rPr lang="en-US" sz="4000" dirty="0" smtClean="0">
                <a:latin typeface="Calibri" pitchFamily="34" charset="0"/>
                <a:cs typeface="Calibri" pitchFamily="34" charset="0"/>
              </a:rPr>
              <a:t>Biomedical model of health and disease</a:t>
            </a:r>
            <a:endParaRPr lang="en-US" sz="3800" dirty="0">
              <a:latin typeface="Calibri" pitchFamily="34" charset="0"/>
              <a:cs typeface="Calibri" pitchFamily="34" charset="0"/>
            </a:endParaRPr>
          </a:p>
        </p:txBody>
      </p:sp>
      <p:pic>
        <p:nvPicPr>
          <p:cNvPr id="5" name="Picture 4" descr="Srodna slika"/>
          <p:cNvPicPr/>
          <p:nvPr/>
        </p:nvPicPr>
        <p:blipFill>
          <a:blip r:embed="rId3" cstate="print"/>
          <a:srcRect/>
          <a:stretch>
            <a:fillRect/>
          </a:stretch>
        </p:blipFill>
        <p:spPr bwMode="auto">
          <a:xfrm>
            <a:off x="3275856" y="5157192"/>
            <a:ext cx="4464496" cy="13681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r>
              <a:rPr lang="en-US" dirty="0" smtClean="0"/>
              <a:t>S</a:t>
            </a:r>
            <a:r>
              <a:rPr lang="sr-Latn-RS" dirty="0" smtClean="0"/>
              <a:t>ource</a:t>
            </a:r>
            <a:r>
              <a:rPr lang="en-US" dirty="0" smtClean="0"/>
              <a:t>:</a:t>
            </a:r>
          </a:p>
          <a:p>
            <a:endParaRPr lang="en-US" dirty="0"/>
          </a:p>
        </p:txBody>
      </p:sp>
      <p:pic>
        <p:nvPicPr>
          <p:cNvPr id="1026" name="Picture 2" descr="Epidemiology – NITHA | Northern Inter-Tribal Health Authority"/>
          <p:cNvPicPr>
            <a:picLocks noChangeAspect="1" noChangeArrowheads="1"/>
          </p:cNvPicPr>
          <p:nvPr/>
        </p:nvPicPr>
        <p:blipFill>
          <a:blip r:embed="rId3" cstate="print"/>
          <a:srcRect/>
          <a:stretch>
            <a:fillRect/>
          </a:stretch>
        </p:blipFill>
        <p:spPr bwMode="auto">
          <a:xfrm>
            <a:off x="971600" y="1772816"/>
            <a:ext cx="6247631" cy="4171951"/>
          </a:xfrm>
          <a:prstGeom prst="rect">
            <a:avLst/>
          </a:prstGeom>
          <a:noFill/>
        </p:spPr>
      </p:pic>
      <p:sp>
        <p:nvSpPr>
          <p:cNvPr id="5" name="Rectangle 4"/>
          <p:cNvSpPr/>
          <p:nvPr/>
        </p:nvSpPr>
        <p:spPr>
          <a:xfrm>
            <a:off x="2424456" y="6228020"/>
            <a:ext cx="5087355" cy="369332"/>
          </a:xfrm>
          <a:prstGeom prst="rect">
            <a:avLst/>
          </a:prstGeom>
        </p:spPr>
        <p:txBody>
          <a:bodyPr wrap="none">
            <a:spAutoFit/>
          </a:bodyPr>
          <a:lstStyle/>
          <a:p>
            <a:r>
              <a:rPr lang="en-US" dirty="0" err="1" smtClean="0"/>
              <a:t>Source:https</a:t>
            </a:r>
            <a:r>
              <a:rPr lang="en-US" dirty="0" smtClean="0"/>
              <a:t>://www.nitha.com/epidemiology/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2669</Words>
  <Application>Microsoft Office PowerPoint</Application>
  <PresentationFormat>On-screen Show (4:3)</PresentationFormat>
  <Paragraphs>181</Paragraphs>
  <Slides>43</Slides>
  <Notes>7</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Foundry</vt:lpstr>
      <vt:lpstr>Slide 1</vt:lpstr>
      <vt:lpstr>Slide 2</vt:lpstr>
      <vt:lpstr>Slide 3</vt:lpstr>
      <vt:lpstr>Slide 4</vt:lpstr>
      <vt:lpstr>Slide 5</vt:lpstr>
      <vt:lpstr>Slide 6</vt:lpstr>
      <vt:lpstr>Slide 7</vt:lpstr>
      <vt:lpstr>Biomedical model of health and disease</vt:lpstr>
      <vt:lpstr>Slide 9</vt:lpstr>
      <vt:lpstr>Slide 10</vt:lpstr>
      <vt:lpstr> Biopsychosocial Model</vt:lpstr>
      <vt:lpstr>Slide 12</vt:lpstr>
      <vt:lpstr>Slide 13</vt:lpstr>
      <vt:lpstr>Slide 14</vt:lpstr>
      <vt:lpstr>Social wellbeing</vt:lpstr>
      <vt:lpstr>Slide 16</vt:lpstr>
      <vt:lpstr>Slide 17</vt:lpstr>
      <vt:lpstr>Why is it hard to define health?</vt:lpstr>
      <vt:lpstr>Slide 19</vt:lpstr>
      <vt:lpstr>Slide 20</vt:lpstr>
      <vt:lpstr>Slide 21</vt:lpstr>
      <vt:lpstr>Slide 22</vt:lpstr>
      <vt:lpstr>Determinants of health</vt:lpstr>
      <vt:lpstr>Slide 24</vt:lpstr>
      <vt:lpstr>Slide 25</vt:lpstr>
      <vt:lpstr>Slide 26</vt:lpstr>
      <vt:lpstr>Slide 27</vt:lpstr>
      <vt:lpstr>Determinants of health</vt:lpstr>
      <vt:lpstr>Dahlgren and Whitehead Model </vt:lpstr>
      <vt:lpstr>Dahlgren and Whitehead Model </vt:lpstr>
      <vt:lpstr>Dahlgren and Whitehead Model </vt:lpstr>
      <vt:lpstr>The social determinants  </vt:lpstr>
      <vt:lpstr>The social determinants</vt:lpstr>
      <vt:lpstr>The social determinants</vt:lpstr>
      <vt:lpstr>Slide 35</vt:lpstr>
      <vt:lpstr>Health inequities  </vt:lpstr>
      <vt:lpstr>Slide 37</vt:lpstr>
      <vt:lpstr>Examples of health inequities</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2015-03-10T02:32:58Z</dcterms:created>
  <dcterms:modified xsi:type="dcterms:W3CDTF">2023-09-17T11:57:52Z</dcterms:modified>
</cp:coreProperties>
</file>